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7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8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9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  <p:sldMasterId id="2147483699" r:id="rId2"/>
    <p:sldMasterId id="2147483712" r:id="rId3"/>
    <p:sldMasterId id="2147483725" r:id="rId4"/>
    <p:sldMasterId id="2147483738" r:id="rId5"/>
    <p:sldMasterId id="2147483750" r:id="rId6"/>
    <p:sldMasterId id="2147483762" r:id="rId7"/>
    <p:sldMasterId id="2147483774" r:id="rId8"/>
    <p:sldMasterId id="2147483787" r:id="rId9"/>
    <p:sldMasterId id="2147483799" r:id="rId10"/>
  </p:sldMasterIdLst>
  <p:notesMasterIdLst>
    <p:notesMasterId r:id="rId56"/>
  </p:notesMasterIdLst>
  <p:handoutMasterIdLst>
    <p:handoutMasterId r:id="rId57"/>
  </p:handoutMasterIdLst>
  <p:sldIdLst>
    <p:sldId id="256" r:id="rId11"/>
    <p:sldId id="259" r:id="rId12"/>
    <p:sldId id="319" r:id="rId13"/>
    <p:sldId id="262" r:id="rId14"/>
    <p:sldId id="322" r:id="rId15"/>
    <p:sldId id="265" r:id="rId16"/>
    <p:sldId id="258" r:id="rId17"/>
    <p:sldId id="266" r:id="rId18"/>
    <p:sldId id="321" r:id="rId19"/>
    <p:sldId id="267" r:id="rId20"/>
    <p:sldId id="273" r:id="rId21"/>
    <p:sldId id="275" r:id="rId22"/>
    <p:sldId id="276" r:id="rId23"/>
    <p:sldId id="277" r:id="rId24"/>
    <p:sldId id="279" r:id="rId25"/>
    <p:sldId id="280" r:id="rId26"/>
    <p:sldId id="281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20" r:id="rId55"/>
  </p:sldIdLst>
  <p:sldSz cx="9144000" cy="6858000" type="screen4x3"/>
  <p:notesSz cx="6985000" cy="9271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787"/>
    <p:restoredTop sz="90929"/>
  </p:normalViewPr>
  <p:slideViewPr>
    <p:cSldViewPr>
      <p:cViewPr varScale="1">
        <p:scale>
          <a:sx n="87" d="100"/>
          <a:sy n="87" d="100"/>
        </p:scale>
        <p:origin x="749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3130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slide" Target="slides/slide43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tableStyles" Target="tableStyles.xml"/><Relationship Id="rId19" Type="http://schemas.openxmlformats.org/officeDocument/2006/relationships/slide" Target="slides/slide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viewProps" Target="viewProps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handoutMaster" Target="handoutMasters/handoutMaster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27363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85" tIns="46442" rIns="92885" bIns="46442" numCol="1" anchor="t" anchorCtr="0" compatLnSpc="1">
            <a:prstTxWarp prst="textNoShape">
              <a:avLst/>
            </a:prstTxWarp>
          </a:bodyPr>
          <a:lstStyle>
            <a:lvl1pPr defTabSz="928688">
              <a:defRPr sz="1200"/>
            </a:lvl1pPr>
          </a:lstStyle>
          <a:p>
            <a:endParaRPr lang="en-US" alt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7638" y="0"/>
            <a:ext cx="3027362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85" tIns="46442" rIns="92885" bIns="46442" numCol="1" anchor="t" anchorCtr="0" compatLnSpc="1">
            <a:prstTxWarp prst="textNoShape">
              <a:avLst/>
            </a:prstTxWarp>
          </a:bodyPr>
          <a:lstStyle>
            <a:lvl1pPr algn="r" defTabSz="928688">
              <a:defRPr sz="1200"/>
            </a:lvl1pPr>
          </a:lstStyle>
          <a:p>
            <a:endParaRPr lang="en-US" alt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07450"/>
            <a:ext cx="3027363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85" tIns="46442" rIns="92885" bIns="46442" numCol="1" anchor="b" anchorCtr="0" compatLnSpc="1">
            <a:prstTxWarp prst="textNoShape">
              <a:avLst/>
            </a:prstTxWarp>
          </a:bodyPr>
          <a:lstStyle>
            <a:lvl1pPr defTabSz="928688">
              <a:defRPr sz="1200"/>
            </a:lvl1pPr>
          </a:lstStyle>
          <a:p>
            <a:endParaRPr lang="en-US" altLang="en-US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7638" y="8807450"/>
            <a:ext cx="3027362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85" tIns="46442" rIns="92885" bIns="46442" numCol="1" anchor="b" anchorCtr="0" compatLnSpc="1">
            <a:prstTxWarp prst="textNoShape">
              <a:avLst/>
            </a:prstTxWarp>
          </a:bodyPr>
          <a:lstStyle>
            <a:lvl1pPr algn="r" defTabSz="928688">
              <a:defRPr sz="1200"/>
            </a:lvl1pPr>
          </a:lstStyle>
          <a:p>
            <a:fld id="{73EE5004-B1F9-47DA-BB80-C8B44F2A44E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4921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27363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85" tIns="46442" rIns="92885" bIns="46442" numCol="1" anchor="t" anchorCtr="0" compatLnSpc="1">
            <a:prstTxWarp prst="textNoShape">
              <a:avLst/>
            </a:prstTxWarp>
          </a:bodyPr>
          <a:lstStyle>
            <a:lvl1pPr defTabSz="928688">
              <a:defRPr sz="1200">
                <a:latin typeface="Times New Roman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57638" y="0"/>
            <a:ext cx="3027362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85" tIns="46442" rIns="92885" bIns="46442" numCol="1" anchor="t" anchorCtr="0" compatLnSpc="1">
            <a:prstTxWarp prst="textNoShape">
              <a:avLst/>
            </a:prstTxWarp>
          </a:bodyPr>
          <a:lstStyle>
            <a:lvl1pPr algn="r" defTabSz="928688">
              <a:defRPr sz="1200">
                <a:latin typeface="Times New Roman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4750" y="695325"/>
            <a:ext cx="4635500" cy="34766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863" y="4403725"/>
            <a:ext cx="5121275" cy="417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85" tIns="46442" rIns="92885" bIns="4644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07450"/>
            <a:ext cx="3027363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85" tIns="46442" rIns="92885" bIns="46442" numCol="1" anchor="b" anchorCtr="0" compatLnSpc="1">
            <a:prstTxWarp prst="textNoShape">
              <a:avLst/>
            </a:prstTxWarp>
          </a:bodyPr>
          <a:lstStyle>
            <a:lvl1pPr defTabSz="928688">
              <a:defRPr sz="1200">
                <a:latin typeface="Times New Roman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57638" y="8807450"/>
            <a:ext cx="3027362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85" tIns="46442" rIns="92885" bIns="46442" numCol="1" anchor="b" anchorCtr="0" compatLnSpc="1">
            <a:prstTxWarp prst="textNoShape">
              <a:avLst/>
            </a:prstTxWarp>
          </a:bodyPr>
          <a:lstStyle>
            <a:lvl1pPr algn="r" defTabSz="928688">
              <a:defRPr sz="1200">
                <a:latin typeface="Times New Roman" pitchFamily="18" charset="0"/>
              </a:defRPr>
            </a:lvl1pPr>
          </a:lstStyle>
          <a:p>
            <a:fld id="{01C2364A-13F5-4168-9366-6ACB09677DD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18886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41F67-CEDB-6F48-B330-AACFB63862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00D300-9A28-4347-9577-18CDE979C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5CB79-EA71-E046-A8C2-077A48B2D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0B3E-EC8D-864F-A89D-727497FAE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1: Introduction</a:t>
            </a:r>
            <a:endParaRPr lang="en-US" altLang="en-US">
              <a:latin typeface="Times New Roman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A8AAB-098A-8045-9925-321A82592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BA9A5-A5F7-450F-91D8-18EFA2F1A67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E1E58C95-5096-7844-A6C6-255BB891E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C146D6E-814A-6742-93EA-555D0FD4CB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37401" y="2196789"/>
            <a:ext cx="5396363" cy="815352"/>
          </a:xfr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342900" indent="0">
              <a:buNone/>
              <a:defRPr sz="3300"/>
            </a:lvl2pPr>
            <a:lvl3pPr marL="685800" indent="0">
              <a:buNone/>
              <a:defRPr sz="3000"/>
            </a:lvl3pPr>
            <a:lvl4pPr marL="1028700" indent="0">
              <a:buNone/>
              <a:defRPr sz="2700"/>
            </a:lvl4pPr>
            <a:lvl5pPr marL="1371600" indent="0">
              <a:buNone/>
              <a:defRPr sz="27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en-LK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6B88FA02-F759-504D-AB49-815F79F06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80" y="303388"/>
            <a:ext cx="2554758" cy="1135448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2F802D54-06D1-6D41-AD24-41756784CB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8682" y="3217206"/>
            <a:ext cx="5396363" cy="1991724"/>
          </a:xfrm>
        </p:spPr>
        <p:txBody>
          <a:bodyPr>
            <a:noAutofit/>
          </a:bodyPr>
          <a:lstStyle>
            <a:lvl1pPr marL="0" indent="0">
              <a:buNone/>
              <a:defRPr sz="2700"/>
            </a:lvl1pPr>
            <a:lvl2pPr marL="342900" indent="0">
              <a:buNone/>
              <a:defRPr sz="3300"/>
            </a:lvl2pPr>
            <a:lvl3pPr marL="685800" indent="0">
              <a:buNone/>
              <a:defRPr sz="3000"/>
            </a:lvl3pPr>
            <a:lvl4pPr marL="1028700" indent="0">
              <a:buNone/>
              <a:defRPr sz="2700"/>
            </a:lvl4pPr>
            <a:lvl5pPr marL="1371600" indent="0">
              <a:buNone/>
              <a:defRPr sz="2700"/>
            </a:lvl5pPr>
          </a:lstStyle>
          <a:p>
            <a:pPr lvl="0"/>
            <a:r>
              <a:rPr lang="en-GB" sz="2700" dirty="0"/>
              <a:t>Lecture N</a:t>
            </a:r>
          </a:p>
          <a:p>
            <a:pPr lvl="0"/>
            <a:r>
              <a:rPr lang="en-GB" sz="2700" dirty="0"/>
              <a:t>Topic</a:t>
            </a:r>
          </a:p>
          <a:p>
            <a:pPr lvl="0"/>
            <a:r>
              <a:rPr lang="en-GB" sz="2700" dirty="0"/>
              <a:t>Lecturer Name</a:t>
            </a:r>
          </a:p>
          <a:p>
            <a:pPr lvl="4"/>
            <a:endParaRPr lang="en-LK" dirty="0"/>
          </a:p>
        </p:txBody>
      </p:sp>
    </p:spTree>
    <p:extLst>
      <p:ext uri="{BB962C8B-B14F-4D97-AF65-F5344CB8AC3E}">
        <p14:creationId xmlns:p14="http://schemas.microsoft.com/office/powerpoint/2010/main" val="178344264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039F4-021A-B446-B1F5-16EFD294A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4AD31-0FE0-5147-A788-17AC03E39B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4CC03-5F80-FD45-AF7E-6D237EC9B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A7AE0-7AAF-1D48-AD52-0E79162A1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1: Introduction</a:t>
            </a:r>
            <a:endParaRPr lang="en-US" altLang="en-US">
              <a:latin typeface="Times New Roman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7B2B35-5468-5348-8896-FC6503D11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380B8-8BC3-42EF-BF37-2AD48F00AAF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51606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4A83E-CACE-044F-B8A8-E13933BC1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DA5042-2F3B-2F42-B21A-06959B1AF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C711F3-0293-3A48-80AA-5B7E35B16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7180B9-0101-A14A-A11B-A61D9ECC3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78253559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42325B-7285-0049-99AF-45A0C6D26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FE3218-895C-C54B-BFE0-84F7857AB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F1F08-0E10-0945-9D98-BBCC5CEE4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423699290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23D47-CCB8-F14B-A2F3-F94544BC0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D0695-5A66-B040-A250-088810369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703ADE-7B61-8D4A-8D28-37252645C1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81DAD0-00E9-DB46-B956-AD0BD015E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B3C57D-4471-374B-B4E2-4D88D9942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A04CF8-6703-8E46-A37A-3564DE50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41327275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D773C-0ED5-1A43-969A-E93D14D5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564854-5D1D-7F42-A16C-27DEE865FA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L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E69A04-8D17-AD42-A6BD-2449FAD06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D2CFA0-DEAF-D74F-B82F-5EF0F4442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0CB1E4-86B9-784D-BAD2-A3DF8AD07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7D1D80-55AA-A649-9B4A-99237B5FB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61528320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1A31A-DEB2-0D46-AE19-91E17A4B7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725FA8-B382-2A4B-9529-F374D8FB39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88550-BB55-DA4D-8716-A1CBCCDE4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765CB-C5CF-F740-8645-AC0EB9A0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71AE8-8106-4C4E-B07B-2EED54C31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40388763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EBC244-A4A9-594D-9889-4D2CE342C6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F10152-1178-6949-A185-846E221FD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7529E-66EA-7242-A0E4-AA46A2D54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94185-7615-E942-8FBB-C1924A8EE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88EFF-242D-8640-A7F1-59E7621AE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79509645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41F67-CEDB-6F48-B330-AACFB63862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00D300-9A28-4347-9577-18CDE979C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5CB79-EA71-E046-A8C2-077A48B2D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0B3E-EC8D-864F-A89D-727497FAE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A8AAB-098A-8045-9925-321A82592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en-LK" smtClean="0"/>
              <a:t>‹#›</a:t>
            </a:fld>
            <a:endParaRPr lang="en-LK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E1E58C95-5096-7844-A6C6-255BB891EB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C146D6E-814A-6742-93EA-555D0FD4CB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37401" y="2196789"/>
            <a:ext cx="5396363" cy="815352"/>
          </a:xfr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342900" indent="0">
              <a:buNone/>
              <a:defRPr sz="3300"/>
            </a:lvl2pPr>
            <a:lvl3pPr marL="685800" indent="0">
              <a:buNone/>
              <a:defRPr sz="3000"/>
            </a:lvl3pPr>
            <a:lvl4pPr marL="1028700" indent="0">
              <a:buNone/>
              <a:defRPr sz="2700"/>
            </a:lvl4pPr>
            <a:lvl5pPr marL="1371600" indent="0">
              <a:buNone/>
              <a:defRPr sz="27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en-LK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6B88FA02-F759-504D-AB49-815F79F065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5080" y="303388"/>
            <a:ext cx="2554758" cy="1135448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2F802D54-06D1-6D41-AD24-41756784CB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8682" y="3217206"/>
            <a:ext cx="5396363" cy="1991724"/>
          </a:xfrm>
        </p:spPr>
        <p:txBody>
          <a:bodyPr>
            <a:noAutofit/>
          </a:bodyPr>
          <a:lstStyle>
            <a:lvl1pPr marL="0" indent="0">
              <a:buNone/>
              <a:defRPr sz="2700"/>
            </a:lvl1pPr>
            <a:lvl2pPr marL="342900" indent="0">
              <a:buNone/>
              <a:defRPr sz="3300"/>
            </a:lvl2pPr>
            <a:lvl3pPr marL="685800" indent="0">
              <a:buNone/>
              <a:defRPr sz="3000"/>
            </a:lvl3pPr>
            <a:lvl4pPr marL="1028700" indent="0">
              <a:buNone/>
              <a:defRPr sz="2700"/>
            </a:lvl4pPr>
            <a:lvl5pPr marL="1371600" indent="0">
              <a:buNone/>
              <a:defRPr sz="2700"/>
            </a:lvl5pPr>
          </a:lstStyle>
          <a:p>
            <a:pPr lvl="0"/>
            <a:r>
              <a:rPr lang="en-GB" sz="2700" dirty="0"/>
              <a:t>Lecture N</a:t>
            </a:r>
          </a:p>
          <a:p>
            <a:pPr lvl="0"/>
            <a:r>
              <a:rPr lang="en-GB" sz="2700" dirty="0"/>
              <a:t>Topic</a:t>
            </a:r>
          </a:p>
          <a:p>
            <a:pPr lvl="0"/>
            <a:r>
              <a:rPr lang="en-GB" sz="2700" dirty="0"/>
              <a:t>Lecturer Name</a:t>
            </a:r>
          </a:p>
          <a:p>
            <a:pPr lvl="4"/>
            <a:endParaRPr lang="en-LK" dirty="0"/>
          </a:p>
        </p:txBody>
      </p:sp>
    </p:spTree>
    <p:extLst>
      <p:ext uri="{BB962C8B-B14F-4D97-AF65-F5344CB8AC3E}">
        <p14:creationId xmlns:p14="http://schemas.microsoft.com/office/powerpoint/2010/main" val="228887807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3BEF-25ED-6645-A76A-4C7BDB6D6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D83CE-2694-414F-B398-8C227BB0F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EEC5B-3B75-644E-932D-ED45537F0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0CCF5-C182-AA4A-ADE6-85980C820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70D9E-F265-1048-8FFE-9895142ED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4498902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A439B-9662-414E-8038-4D4A72DBC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04BB8-3C71-E942-9C49-20B34F5F6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C4CFE-6C63-7640-8630-29874D0F8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7B825-AFD2-1F45-97F3-EC4277304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328E4-CA7A-664D-8AD6-8DA2AEA2A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8429523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69123-A227-7141-9099-443AF9275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B11BC-062C-DE4D-9AE3-422818BE9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98EADA-6405-FE49-A78D-9027E8322D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887BA9-3382-014F-91C3-666F238B9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15E98-2774-6D42-8FF0-DA54D5FDA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C6E85-514F-024D-95A0-AE4615761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887546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08AB68-DCD9-4741-BB9B-7A74DC8033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5D882A-2F9F-7F49-B497-05197FD3B5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7FE24-B11A-264C-B6FB-683B08587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AFA66-F2B5-0A48-934F-FA7CFD886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1: Introduction</a:t>
            </a:r>
            <a:endParaRPr lang="en-US" altLang="en-US">
              <a:latin typeface="Times New Roman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AC5A-DB0D-1A4C-93F4-FC1483FB9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5458D-E778-4D62-AFCC-52C190CB532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4456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77F34-23E0-534D-A5CE-5C9A23333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A8E9E-D84B-9C46-90E4-616BCF327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B5C669-A1C9-A54E-97DD-4A9381DEF5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5E65A4-738C-6349-93E9-0CC3908FD9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F3ACC4-D5DA-C84F-A080-1D0C709DD9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54F513-C090-314F-9BC1-410A85BEC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2EA7AF-21DA-FE48-86ED-B7270647B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203786-DDF3-9D41-B64A-C75B33491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18817522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53F77-62D7-E841-AEB2-9DA9EB62E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6134BC-C4F7-844B-8C5C-9921FEFAE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41525F-57A6-7443-A2C9-5E4B6BB13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CD4598-CBD1-A140-BCEC-4C3249D6C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0513846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772337-957A-A04E-9F46-D74859D9D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3260D6-A965-EF4A-A039-ED9AC6255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C97-5F7F-8B49-9DA5-34ACCDDC3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82551935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5E02C-8A3A-F343-BDEF-1B93FE807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582DC-EF84-B541-9815-DF677DEC1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4BC44-2162-204E-82FA-9907916822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4C549B-6C51-A542-8F34-6199D06EF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D7944D-ED63-FF42-A7D7-EDA16832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ABF3C2-9282-F14E-92C5-2394F1417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75508499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0A71D-E763-C144-9AD1-D5CD6062F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773EBF-5945-C54A-BABC-0476917421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L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6ED38A-C8BB-1649-BBC2-19F16016DA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985950-84C2-3841-AEE3-D18940E25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30FD3-381D-1841-9747-5A678EBE6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DB8A1-29DA-784C-BF3F-4BE1D6534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28255393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A1D31-916C-CE40-B3FD-0C9B96023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0ACF31-5E44-F04D-BA3A-1C3464CDAD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6F95E-7BED-6746-97BF-9513B9AF4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53933-E716-114F-B7C5-6D1B485CA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197D0-AC95-9A47-929C-FF31227C8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2166121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83BECD-87B6-7345-8EEF-FE8372D9E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A44A59-642C-2A4D-92B7-140315C042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2996A-64E9-034C-B2AF-812B1E397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4716A1-C292-B54A-BDA6-79453F351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837EB-98DA-2F46-9FA5-EA5DB2238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0260716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A9034-9D40-4285-9C0D-DC137C2D19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6BA5D7-5481-495A-AF57-69194EE943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5F5AB-36B2-4B1A-916E-7EF12591F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FD672-93E6-49E4-BD03-C5BC53243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BA9A5-A5F7-450F-91D8-18EFA2F1A67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2429924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A911A-0E54-4296-AAB2-99F6FD95F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FEB24C-F401-4043-91A7-23DD1D6369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BA9A5-A5F7-450F-91D8-18EFA2F1A67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509376-266E-4E9A-8E76-C7AAFF55C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1: Introduction</a:t>
            </a:r>
            <a:endParaRPr lang="en-US" altLang="en-US">
              <a:latin typeface="Times New Roman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47C329-7D6A-448B-B880-86E09A5E40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51229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1EEF7828-B2C2-6249-ACC8-7F26D0269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55944-307D-433F-8867-CEACF3155670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DA9DA1-CE52-8443-B8D6-E23FE3EF4E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37401" y="2196789"/>
            <a:ext cx="5396363" cy="815352"/>
          </a:xfr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342900" indent="0">
              <a:buNone/>
              <a:defRPr sz="3300"/>
            </a:lvl2pPr>
            <a:lvl3pPr marL="685800" indent="0">
              <a:buNone/>
              <a:defRPr sz="3000"/>
            </a:lvl3pPr>
            <a:lvl4pPr marL="1028700" indent="0">
              <a:buNone/>
              <a:defRPr sz="2700"/>
            </a:lvl4pPr>
            <a:lvl5pPr marL="1371600" indent="0">
              <a:buNone/>
              <a:defRPr sz="27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en-LK" dirty="0"/>
          </a:p>
        </p:txBody>
      </p: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A6374280-EE02-3945-8F18-DCD500B9C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80" y="303388"/>
            <a:ext cx="2554758" cy="1135448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939BDE5-D244-FF40-80F2-B60858EDCF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8682" y="3217206"/>
            <a:ext cx="5396363" cy="1991724"/>
          </a:xfrm>
        </p:spPr>
        <p:txBody>
          <a:bodyPr>
            <a:noAutofit/>
          </a:bodyPr>
          <a:lstStyle>
            <a:lvl1pPr marL="0" indent="0">
              <a:buNone/>
              <a:defRPr sz="2700"/>
            </a:lvl1pPr>
            <a:lvl2pPr marL="342900" indent="0">
              <a:buNone/>
              <a:defRPr sz="3300"/>
            </a:lvl2pPr>
            <a:lvl3pPr marL="685800" indent="0">
              <a:buNone/>
              <a:defRPr sz="3000"/>
            </a:lvl3pPr>
            <a:lvl4pPr marL="1028700" indent="0">
              <a:buNone/>
              <a:defRPr sz="2700"/>
            </a:lvl4pPr>
            <a:lvl5pPr marL="1371600" indent="0">
              <a:buNone/>
              <a:defRPr sz="2700"/>
            </a:lvl5pPr>
          </a:lstStyle>
          <a:p>
            <a:pPr lvl="0"/>
            <a:r>
              <a:rPr lang="en-GB" sz="2700" dirty="0"/>
              <a:t>Lecture N</a:t>
            </a:r>
          </a:p>
          <a:p>
            <a:pPr lvl="0"/>
            <a:r>
              <a:rPr lang="en-GB" sz="2700" dirty="0"/>
              <a:t>Topic</a:t>
            </a:r>
          </a:p>
          <a:p>
            <a:pPr lvl="0"/>
            <a:r>
              <a:rPr lang="en-GB" sz="2700" dirty="0"/>
              <a:t>Lecturer Name</a:t>
            </a:r>
          </a:p>
          <a:p>
            <a:pPr lvl="4"/>
            <a:endParaRPr lang="en-LK" dirty="0"/>
          </a:p>
        </p:txBody>
      </p:sp>
    </p:spTree>
    <p:extLst>
      <p:ext uri="{BB962C8B-B14F-4D97-AF65-F5344CB8AC3E}">
        <p14:creationId xmlns:p14="http://schemas.microsoft.com/office/powerpoint/2010/main" val="29539484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55944-307D-433F-8867-CEACF3155670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D9149-2B35-430A-AB09-0D65EA5AC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795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55944-307D-433F-8867-CEACF3155670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D9149-2B35-430A-AB09-0D65EA5AC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1416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55944-307D-433F-8867-CEACF3155670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D9149-2B35-430A-AB09-0D65EA5AC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5412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55944-307D-433F-8867-CEACF3155670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D9149-2B35-430A-AB09-0D65EA5AC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2671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55944-307D-433F-8867-CEACF3155670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D9149-2B35-430A-AB09-0D65EA5AC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297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B3FF4-10A4-A14E-AC65-A67E81533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C5B1F-111D-7648-9055-5FFF83ECE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C11A1-BFE2-E14D-91A4-6C012683F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ADBFE-49FD-3F4F-9836-5881DFC51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1: Introduction</a:t>
            </a:r>
            <a:endParaRPr lang="en-US" altLang="en-US">
              <a:latin typeface="Times New Roman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A44B2-2703-F243-A4CA-F0408ECE7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89465-49D3-47E0-AF06-83C0D61F676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10351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55944-307D-433F-8867-CEACF3155670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D9149-2B35-430A-AB09-0D65EA5AC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891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55944-307D-433F-8867-CEACF3155670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D9149-2B35-430A-AB09-0D65EA5AC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485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55944-307D-433F-8867-CEACF3155670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D9149-2B35-430A-AB09-0D65EA5AC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9356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55944-307D-433F-8867-CEACF3155670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D9149-2B35-430A-AB09-0D65EA5AC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0631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55944-307D-433F-8867-CEACF3155670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D9149-2B35-430A-AB09-0D65EA5AC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0652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A9034-9D40-4285-9C0D-DC137C2D19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6BA5D7-5481-495A-AF57-69194EE943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5F5AB-36B2-4B1A-916E-7EF12591F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55944-307D-433F-8867-CEACF3155670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E43B7-3F1D-483B-99F6-D3D73A5E2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FD672-93E6-49E4-BD03-C5BC53243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D9149-2B35-430A-AB09-0D65EA5AC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9784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E241D156-A2A4-AA41-8F24-6F29CD9140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F01D8E5F-8265-9840-9341-6C27A5EEB5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5080" y="303388"/>
            <a:ext cx="2554758" cy="1135448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AFEC7928-F94D-C141-9599-44AA58DCD2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37401" y="2196789"/>
            <a:ext cx="5396363" cy="8153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342900" indent="0">
              <a:buNone/>
              <a:defRPr sz="3300"/>
            </a:lvl2pPr>
            <a:lvl3pPr marL="685800" indent="0">
              <a:buNone/>
              <a:defRPr sz="3000"/>
            </a:lvl3pPr>
            <a:lvl4pPr marL="1028700" indent="0">
              <a:buNone/>
              <a:defRPr sz="2700"/>
            </a:lvl4pPr>
            <a:lvl5pPr marL="1371600" indent="0">
              <a:buNone/>
              <a:defRPr sz="27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en-LK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A55C290-0B7A-CD49-8ED4-25631D938F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8682" y="3217206"/>
            <a:ext cx="5396363" cy="19917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700"/>
            </a:lvl1pPr>
            <a:lvl2pPr marL="342900" indent="0">
              <a:buNone/>
              <a:defRPr sz="3300"/>
            </a:lvl2pPr>
            <a:lvl3pPr marL="685800" indent="0">
              <a:buNone/>
              <a:defRPr sz="3000"/>
            </a:lvl3pPr>
            <a:lvl4pPr marL="1028700" indent="0">
              <a:buNone/>
              <a:defRPr sz="2700"/>
            </a:lvl4pPr>
            <a:lvl5pPr marL="1371600" indent="0">
              <a:buNone/>
              <a:defRPr sz="2700"/>
            </a:lvl5pPr>
          </a:lstStyle>
          <a:p>
            <a:pPr lvl="0"/>
            <a:r>
              <a:rPr lang="en-GB" sz="2700" dirty="0"/>
              <a:t>Lecture N</a:t>
            </a:r>
          </a:p>
          <a:p>
            <a:pPr lvl="0"/>
            <a:r>
              <a:rPr lang="en-GB" sz="2700" dirty="0"/>
              <a:t>Topic</a:t>
            </a:r>
          </a:p>
          <a:p>
            <a:pPr lvl="0"/>
            <a:r>
              <a:rPr lang="en-GB" sz="2700" dirty="0"/>
              <a:t>Lecturer Name</a:t>
            </a:r>
          </a:p>
          <a:p>
            <a:pPr lvl="4"/>
            <a:endParaRPr lang="en-LK" dirty="0"/>
          </a:p>
        </p:txBody>
      </p:sp>
    </p:spTree>
    <p:extLst>
      <p:ext uri="{BB962C8B-B14F-4D97-AF65-F5344CB8AC3E}">
        <p14:creationId xmlns:p14="http://schemas.microsoft.com/office/powerpoint/2010/main" val="32928636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4671-2548-9B4A-BC90-1ABE62759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569FD-E7A8-A74A-A927-2163C5DE8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D0C97-F2BE-1F46-8DF3-8613C7F29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5D1BA-4427-5F48-BCA8-775A2EA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A457-CD19-7E42-BCE7-19B42ECF4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3017059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28224-E7F2-D948-A75F-27BE76022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3274C-2B21-0E4A-A8E9-C4D4E96E6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E7795-320A-AC41-9319-FA00A973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24889-94C4-FE4A-9EBD-FA34D0443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BF730-9B59-8B4F-B1CD-A90E43E43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846509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1C7E-F47F-A740-8161-500BA0D2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DE7F3-B809-3045-901F-BB37003309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CA977B-1B4C-1849-A510-DDB31D1A9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6FE30D-E1F2-764A-9FF3-4DDFE8D0F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37FC9-FF28-704F-8F73-3DCC03041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239922-8FF3-334D-8AC6-167CC3AB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126505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7A69-09F6-3941-8D46-6DAC4D5C7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0A86CB-E5A9-634D-AD4E-B4161BBDA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E5F30-A7B8-9243-937D-2C56CCA57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C566F-F3B4-3944-9C76-B98EB37F4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1: Introduction</a:t>
            </a:r>
            <a:endParaRPr lang="en-US" altLang="en-US">
              <a:latin typeface="Times New Roman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EC3DD-4C0E-2241-B05F-538CE8C93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F253A-19BC-43C8-AFAF-1DA648CF21F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05823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440F-30BD-EC47-8F28-28E35C0CE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9DA827-0A00-0648-B3C1-5EB6984BE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653E0A-ADA9-D640-8D2A-C335F0671C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EB8E11-FD7A-4B4D-8CC4-981C10EC3E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637FC6-D39A-6640-BEFD-A3934C1D67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38863D-C098-2A48-85BA-53A743E6A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8E1737-7D3B-AC4D-B2DE-7CAB5F1F0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L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FC1A37-0D4F-1E44-AB54-2A9C08D72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335368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D0CF2-4FE2-0C4E-AEC9-EB428EBA2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089262-86FD-7942-AE17-870A15962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8D7CE8-E9C6-394E-9DAE-F509FDB9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L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EAA6A5-D0FA-D541-A385-0FA4D8DE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8086664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B41372-4AA9-3441-B767-BA047677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C336D2-6CA7-5E40-BEA6-53E1620E2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L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F1234-6AFD-AA4B-B051-5E11EF962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5079405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361E-BD52-844C-8A6A-E222CA600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FF224-5B8F-DB4D-81C2-5F1D81FE3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3F5B4C-BF1F-734B-BC03-36188B6CAE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B5693-0A12-1148-B9BA-7B0E67A4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A2E3EC-0501-DA47-9535-DE116BB81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0B25EA-A6C9-354B-8B1D-1EEAC246E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63693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C0641-E214-4E42-B539-42FF88BF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E43784-F0EF-6F42-B7A0-9379BC2273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L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1D639B-E1B6-AD43-9162-E3F1550460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16F307-58F8-994F-98FB-536A4E056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E646F2-FC06-4C49-B044-3A96AD885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1C94D-A47C-FE48-BD38-11973AF91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2858902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67E0F-1F1B-A847-8BEA-0716D072C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A535DE-2758-BE47-87AA-DA04AB40B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30FD5-1ECF-064E-B6B3-F6EC46746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3543A-6C83-194B-8589-B5C624CEC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D9C0-70AE-A44A-8305-6C32BDB15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9731306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DC077D-2EDB-BC42-B959-CEA813812D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0515B0-AD48-6E41-AC9E-DEC15DB568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F8E1C-5EA0-3D4A-B64B-FD9A0F2E5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C8324-3C92-E941-B869-105EBE245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F6284-20B3-0840-8AEA-87581B17C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1839424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A9034-9D40-4285-9C0D-DC137C2D19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6BA5D7-5481-495A-AF57-69194EE943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5F5AB-36B2-4B1A-916E-7EF12591F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55944-307D-433F-8867-CEACF3155670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E43B7-3F1D-483B-99F6-D3D73A5E2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FD672-93E6-49E4-BD03-C5BC53243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D9149-2B35-430A-AB09-0D65EA5AC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7594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24D18CF-89A3-BF48-A490-7D1906AD74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36E61CA8-E35C-2448-901A-D4F36D2012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5080" y="303388"/>
            <a:ext cx="2554758" cy="1135448"/>
          </a:xfrm>
          <a:prstGeom prst="rect">
            <a:avLst/>
          </a:prstGeom>
        </p:spPr>
      </p:pic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2F6304E1-D957-4548-8D94-C8F685FDBE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37401" y="2196789"/>
            <a:ext cx="5396363" cy="8153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342900" indent="0">
              <a:buNone/>
              <a:defRPr sz="3300"/>
            </a:lvl2pPr>
            <a:lvl3pPr marL="685800" indent="0">
              <a:buNone/>
              <a:defRPr sz="3000"/>
            </a:lvl3pPr>
            <a:lvl4pPr marL="1028700" indent="0">
              <a:buNone/>
              <a:defRPr sz="2700"/>
            </a:lvl4pPr>
            <a:lvl5pPr marL="1371600" indent="0">
              <a:buNone/>
              <a:defRPr sz="27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en-LK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949BD21-1F58-F74D-9D98-21A3ADDDC7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8682" y="3217206"/>
            <a:ext cx="5396363" cy="19917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700"/>
            </a:lvl1pPr>
            <a:lvl2pPr marL="342900" indent="0">
              <a:buNone/>
              <a:defRPr sz="3300"/>
            </a:lvl2pPr>
            <a:lvl3pPr marL="685800" indent="0">
              <a:buNone/>
              <a:defRPr sz="3000"/>
            </a:lvl3pPr>
            <a:lvl4pPr marL="1028700" indent="0">
              <a:buNone/>
              <a:defRPr sz="2700"/>
            </a:lvl4pPr>
            <a:lvl5pPr marL="1371600" indent="0">
              <a:buNone/>
              <a:defRPr sz="2700"/>
            </a:lvl5pPr>
          </a:lstStyle>
          <a:p>
            <a:pPr lvl="0"/>
            <a:r>
              <a:rPr lang="en-GB" sz="2700" dirty="0"/>
              <a:t>Lecture N</a:t>
            </a:r>
          </a:p>
          <a:p>
            <a:pPr lvl="0"/>
            <a:r>
              <a:rPr lang="en-GB" sz="2700" dirty="0"/>
              <a:t>Topic</a:t>
            </a:r>
          </a:p>
          <a:p>
            <a:pPr lvl="0"/>
            <a:r>
              <a:rPr lang="en-GB" sz="2700" dirty="0"/>
              <a:t>Lecturer Name</a:t>
            </a:r>
          </a:p>
          <a:p>
            <a:pPr lvl="4"/>
            <a:endParaRPr lang="en-LK" dirty="0"/>
          </a:p>
        </p:txBody>
      </p:sp>
    </p:spTree>
    <p:extLst>
      <p:ext uri="{BB962C8B-B14F-4D97-AF65-F5344CB8AC3E}">
        <p14:creationId xmlns:p14="http://schemas.microsoft.com/office/powerpoint/2010/main" val="4833356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5DFE-D4AA-884A-B0AF-90911913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A78A9-BE45-8147-A585-E8BF901F4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ED910-A7F2-3C4F-942D-96EC31BD6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B81F6-89F5-094B-B16A-B100DF462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7FA00-28C6-BA47-9BCA-7602B6A46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647366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689A8-F1B3-D74E-8A2F-B5AF004B2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30054-64F5-C64B-8867-146E9279C3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B191BF-DA17-FD4F-B6DC-5B95693FDB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9D77C8-0CD7-BF44-9CD1-18CD00D22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60D433-C1D4-2046-8B6D-5A79899A1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1: Introduction</a:t>
            </a:r>
            <a:endParaRPr lang="en-US" altLang="en-US">
              <a:latin typeface="Times New Roman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7B9407-F744-6C40-B8A7-3F2ED043B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988B0-CC18-4C9B-B068-15686B42BC92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65835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68632-3FF1-114F-89D8-26506CF7F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DBC5B-0688-4245-914D-57EEBBBCA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0DCD3-0138-984B-9BCF-6A74A20B5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E250C-F25C-8346-9557-E4D2F5B17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E146A-B9E0-2445-8288-0E18F947D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420893938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12DBE-F99A-AC47-AC4D-FD4FF2853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8C7D9-6025-3D48-B9EF-8468F88C9B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7C8ECB-A5E1-6846-B4E5-6725A1E59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030B0-F053-F540-A7D4-08C5A3FF4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C28EE3-05A7-C746-A06A-68E7C5993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372DA-7F41-3B43-AAD3-06278222C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1034097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CCD59-2B2F-6342-84CC-CDBFBF009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06C3F1-A786-B74F-87EE-CCD26105F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797CC-B575-114C-AC86-C67B45A168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2AE595-D8FB-8848-A7E1-4324FAE228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D88016-0A86-5B47-B42F-A3FCBEAF99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4D908D-C1E4-7D48-ABB0-FD884D88B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1DCA8C-250C-4E4C-BB6E-24A1E1072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A10730-617D-044F-9490-2AD97541D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544723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FC8B4-28B8-7041-BEB1-52BD3610C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CB3380-E09E-3C43-9A92-E6EB0B3D3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94D097-9D59-9C4B-BD9A-0A0E9785B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9D3078-4BD3-854C-BA6D-351397A82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75114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13292B-95FC-A54C-9E21-7CA64D61B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F27E7C-3225-5F43-948B-76F37A8FA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6F8A8-3F94-954F-BD63-8F423C03E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34821703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31035-7105-3F46-B23E-61880CF37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28537-2308-084C-85CA-D1F5990BF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3C8F6B-0EB7-EF42-B6FC-DED9B2D7D7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235400-3E45-6E4C-ACDA-7B27CF3EA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763210-D575-3D45-AF1D-8B81BF972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8D18E9-72B9-5447-BBC9-A7B58B6B4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2381148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AAE6D-A7C6-864C-A0E6-98D870462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3753E8-2A7F-BA43-B4B3-415AB2E9C4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L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DEA259-B848-884C-9F89-9D13CB3523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763B9E-0D38-434D-A026-41C9B601C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D3B9E2-8D80-7742-9888-1EC7509D9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FB6CA9-994F-1245-9771-E23FDCA94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22279553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59689-1C00-884F-82C8-067B59B40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029053-FF3C-FF48-AEE9-7FA009A38E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20541-2512-D84F-AD2C-DA512A9E7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571CD-CC46-FA4F-897E-4535749F7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40A0A-EA86-7442-BE2F-385D1E22D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4724150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55A014-6951-BE44-8A86-DAA0F07B74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EBB579-260D-AB49-9B80-1A21613D32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DDAA9-5C47-284E-9934-5E8E122B0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07007-A1FA-1D4F-8D2E-DC92C17B3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64ABA-6D4C-764D-8FDA-62C57A76D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5685043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A9034-9D40-4285-9C0D-DC137C2D19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6BA5D7-5481-495A-AF57-69194EE943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5F5AB-36B2-4B1A-916E-7EF12591F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55944-307D-433F-8867-CEACF3155670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E43B7-3F1D-483B-99F6-D3D73A5E2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FD672-93E6-49E4-BD03-C5BC53243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D9149-2B35-430A-AB09-0D65EA5AC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79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A5BEC-E5B4-FF43-A6E4-0F650CE36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5D314-7834-B745-949C-302EB0374D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011CBF-E25F-5C4F-9787-FD7F68B749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04EB1E-7050-B847-9EAD-EE4B57278C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4879EC-0061-D244-A085-BDB30096ED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A1AB4E-89F6-3749-B3DF-B78544D15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190BCB-E8D3-CB4F-98BD-4D7B3131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1: Introduction</a:t>
            </a:r>
            <a:endParaRPr lang="en-US" altLang="en-US">
              <a:latin typeface="Times New Roman" pitchFamily="18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83F4E4-93E9-DE4B-8E8D-3C6F72F2F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488C8-02C5-41D2-A570-4FCED29E4D7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117577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41F67-CEDB-6F48-B330-AACFB63862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00D300-9A28-4347-9577-18CDE979C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5CB79-EA71-E046-A8C2-077A48B2D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0B3E-EC8D-864F-A89D-727497FAE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A8AAB-098A-8045-9925-321A82592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en-LK" smtClean="0"/>
              <a:t>‹#›</a:t>
            </a:fld>
            <a:endParaRPr lang="en-LK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E1E58C95-5096-7844-A6C6-255BB891EB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C146D6E-814A-6742-93EA-555D0FD4CB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37401" y="2196789"/>
            <a:ext cx="5396363" cy="815352"/>
          </a:xfr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342900" indent="0">
              <a:buNone/>
              <a:defRPr sz="3300"/>
            </a:lvl2pPr>
            <a:lvl3pPr marL="685800" indent="0">
              <a:buNone/>
              <a:defRPr sz="3000"/>
            </a:lvl3pPr>
            <a:lvl4pPr marL="1028700" indent="0">
              <a:buNone/>
              <a:defRPr sz="2700"/>
            </a:lvl4pPr>
            <a:lvl5pPr marL="1371600" indent="0">
              <a:buNone/>
              <a:defRPr sz="27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en-LK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6B88FA02-F759-504D-AB49-815F79F065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5080" y="303388"/>
            <a:ext cx="2554758" cy="1135448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2F802D54-06D1-6D41-AD24-41756784CB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8682" y="3217206"/>
            <a:ext cx="5396363" cy="1991724"/>
          </a:xfrm>
        </p:spPr>
        <p:txBody>
          <a:bodyPr>
            <a:noAutofit/>
          </a:bodyPr>
          <a:lstStyle>
            <a:lvl1pPr marL="0" indent="0">
              <a:buNone/>
              <a:defRPr sz="2700"/>
            </a:lvl1pPr>
            <a:lvl2pPr marL="342900" indent="0">
              <a:buNone/>
              <a:defRPr sz="3300"/>
            </a:lvl2pPr>
            <a:lvl3pPr marL="685800" indent="0">
              <a:buNone/>
              <a:defRPr sz="3000"/>
            </a:lvl3pPr>
            <a:lvl4pPr marL="1028700" indent="0">
              <a:buNone/>
              <a:defRPr sz="2700"/>
            </a:lvl4pPr>
            <a:lvl5pPr marL="1371600" indent="0">
              <a:buNone/>
              <a:defRPr sz="2700"/>
            </a:lvl5pPr>
          </a:lstStyle>
          <a:p>
            <a:pPr lvl="0"/>
            <a:r>
              <a:rPr lang="en-GB" sz="2700" dirty="0"/>
              <a:t>Lecture N</a:t>
            </a:r>
          </a:p>
          <a:p>
            <a:pPr lvl="0"/>
            <a:r>
              <a:rPr lang="en-GB" sz="2700" dirty="0"/>
              <a:t>Topic</a:t>
            </a:r>
          </a:p>
          <a:p>
            <a:pPr lvl="0"/>
            <a:r>
              <a:rPr lang="en-GB" sz="2700" dirty="0"/>
              <a:t>Lecturer Name</a:t>
            </a:r>
          </a:p>
          <a:p>
            <a:pPr lvl="4"/>
            <a:endParaRPr lang="en-LK" dirty="0"/>
          </a:p>
        </p:txBody>
      </p:sp>
    </p:spTree>
    <p:extLst>
      <p:ext uri="{BB962C8B-B14F-4D97-AF65-F5344CB8AC3E}">
        <p14:creationId xmlns:p14="http://schemas.microsoft.com/office/powerpoint/2010/main" val="41731921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9979B-0BAF-AB46-94AD-E6F5C8081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AC810-A7E2-EA41-BC0D-3FC6E54CF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6113C-8395-F14E-B542-3FB32CDE6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798CB-438C-8243-A5B5-FD1F4E4E1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24CE8-B8F0-9846-AD5D-49BA47EC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70815368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522A7-0856-FB43-8237-10FB07A52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18DB67-83D2-2646-89C4-410A1D949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53A8F-5C90-A14A-9925-A8844DD6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4E5144-47E4-B54C-BC27-7AAB7F037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3EADB-C00D-C246-A67C-8165FB249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51781773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3CC9C-08DA-8142-B41F-466315672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9907E-5ECD-124F-822B-1D15F49A86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D1CBFD-56CE-6643-B75E-E0B6188553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E4D93A-5871-C34D-88BE-1A8133B35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FD3AF2-98AB-1242-BDB5-D6A06F2D8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5CFDE1-8A78-3946-B26B-4B973AD02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29781164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FBE95-6BB2-6142-B0D7-4ECD3887C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D65BB-8526-2C46-A96A-E79B014EB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0B99A0-79B6-EB4A-A54A-7FD274B5CD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39F45C-1A1A-1944-8FE0-5130139F35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F05642-A409-2249-AF62-F3D31C4E2D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4088F7-8F93-8946-8162-D3B426969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193B76-0689-814A-8BD1-5B0E6DB3E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E55A3F-8C99-C045-918C-3141D0AEE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2262998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4A83E-CACE-044F-B8A8-E13933BC1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DA5042-2F3B-2F42-B21A-06959B1AF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C711F3-0293-3A48-80AA-5B7E35B16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7180B9-0101-A14A-A11B-A61D9ECC3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25500395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42325B-7285-0049-99AF-45A0C6D26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FE3218-895C-C54B-BFE0-84F7857AB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F1F08-0E10-0945-9D98-BBCC5CEE4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45910580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23D47-CCB8-F14B-A2F3-F94544BC0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D0695-5A66-B040-A250-088810369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703ADE-7B61-8D4A-8D28-37252645C1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81DAD0-00E9-DB46-B956-AD0BD015E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B3C57D-4471-374B-B4E2-4D88D9942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A04CF8-6703-8E46-A37A-3564DE50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21982423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D773C-0ED5-1A43-969A-E93D14D5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564854-5D1D-7F42-A16C-27DEE865FA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L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E69A04-8D17-AD42-A6BD-2449FAD06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D2CFA0-DEAF-D74F-B82F-5EF0F4442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0CB1E4-86B9-784D-BAD2-A3DF8AD07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7D1D80-55AA-A649-9B4A-99237B5FB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36391129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1A31A-DEB2-0D46-AE19-91E17A4B7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725FA8-B382-2A4B-9529-F374D8FB39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88550-BB55-DA4D-8716-A1CBCCDE4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765CB-C5CF-F740-8645-AC0EB9A0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71AE8-8106-4C4E-B07B-2EED54C31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702523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A2622-5520-3243-A064-65E0B770F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F29E7B-FEEB-CD4A-BF2B-F2F69CA32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90500C-7A21-8B44-8A35-9B4640FCD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1: Introduction</a:t>
            </a:r>
            <a:endParaRPr lang="en-US" altLang="en-US">
              <a:latin typeface="Times New Roman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13E2E9-AFE4-A84B-A4E0-8541ED6A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AB447-A229-4B19-A234-E8AAB339362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075582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EBC244-A4A9-594D-9889-4D2CE342C6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F10152-1178-6949-A185-846E221FD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7529E-66EA-7242-A0E4-AA46A2D54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94185-7615-E942-8FBB-C1924A8EE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88EFF-242D-8640-A7F1-59E7621AE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12046582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FE6D7474-90FC-2843-A6C6-7EC64A4399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AF2137A8-B7A9-2A46-AC45-4250534E91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5080" y="303388"/>
            <a:ext cx="2554758" cy="1135448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C908751-67EF-B24F-9891-A9E6E40477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37401" y="2196789"/>
            <a:ext cx="5396363" cy="8153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342900" indent="0">
              <a:buNone/>
              <a:defRPr sz="3300"/>
            </a:lvl2pPr>
            <a:lvl3pPr marL="685800" indent="0">
              <a:buNone/>
              <a:defRPr sz="3000"/>
            </a:lvl3pPr>
            <a:lvl4pPr marL="1028700" indent="0">
              <a:buNone/>
              <a:defRPr sz="2700"/>
            </a:lvl4pPr>
            <a:lvl5pPr marL="1371600" indent="0">
              <a:buNone/>
              <a:defRPr sz="27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en-LK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8097590-88B5-144D-AFF3-0A7EEBB731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8682" y="3217206"/>
            <a:ext cx="5396363" cy="19917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700"/>
            </a:lvl1pPr>
            <a:lvl2pPr marL="342900" indent="0">
              <a:buNone/>
              <a:defRPr sz="3300"/>
            </a:lvl2pPr>
            <a:lvl3pPr marL="685800" indent="0">
              <a:buNone/>
              <a:defRPr sz="3000"/>
            </a:lvl3pPr>
            <a:lvl4pPr marL="1028700" indent="0">
              <a:buNone/>
              <a:defRPr sz="2700"/>
            </a:lvl4pPr>
            <a:lvl5pPr marL="1371600" indent="0">
              <a:buNone/>
              <a:defRPr sz="2700"/>
            </a:lvl5pPr>
          </a:lstStyle>
          <a:p>
            <a:pPr lvl="0"/>
            <a:r>
              <a:rPr lang="en-GB" sz="2700" dirty="0"/>
              <a:t>Lecture N</a:t>
            </a:r>
          </a:p>
          <a:p>
            <a:pPr lvl="0"/>
            <a:r>
              <a:rPr lang="en-GB" sz="2700" dirty="0"/>
              <a:t>Topic</a:t>
            </a:r>
          </a:p>
          <a:p>
            <a:pPr lvl="0"/>
            <a:r>
              <a:rPr lang="en-GB" sz="2700" dirty="0"/>
              <a:t>Lecturer Name</a:t>
            </a:r>
          </a:p>
          <a:p>
            <a:pPr lvl="4"/>
            <a:endParaRPr lang="en-LK" dirty="0"/>
          </a:p>
        </p:txBody>
      </p:sp>
    </p:spTree>
    <p:extLst>
      <p:ext uri="{BB962C8B-B14F-4D97-AF65-F5344CB8AC3E}">
        <p14:creationId xmlns:p14="http://schemas.microsoft.com/office/powerpoint/2010/main" val="133312823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D2487-9088-DE47-98DB-6EAF68301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74E3A-DC25-E64A-888C-94941F13A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14187-3913-374E-AEAF-80AA66EC0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24E1D9-21DE-9141-9208-3C74FF808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364CB-CA1E-5244-A1D2-083E4C3E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98123041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8F076-D2AB-2943-AF9A-72D3F8071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3F7BF9-0A61-FF4F-8395-027DE0E18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C7C4D-D285-9A4B-8BB5-373860950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86127-0EA6-214A-B083-D35F0E932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E0EDF-60E5-5D4D-9636-817717902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7481417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F3584-DBD9-744B-8E72-102A4829C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2AA3D-4A15-E34C-8AF7-1009883ABF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136B84-F8B1-F84F-BF1F-6272CA329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C513C1-A08B-2F44-8DA7-121F90D4F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144FEE-4967-624A-9F10-4D7B7D288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C9A911-0630-4544-BC4F-184673FFF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65807855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A0E63-D2DB-5D47-878D-DDAFFC9B0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FEB6B-B92B-CC49-8718-2EE2EEC1F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5D6C4-21DD-DD4F-B969-021619D97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C4CCE0-F6C0-C14E-942C-C53C6113FB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CEE15A-649F-F841-861A-E96BFED1A2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E5F3CB-0847-A149-B2D3-F83591B34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8C7ECC-B6CB-2E4D-A93D-44C1F6F4D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5921A9-D953-1441-89E0-852D67E23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96649268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55A48-96BB-C249-92DA-6D671E6A1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E95BC2-7F4F-A74F-8B65-D090BFF71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B41E8C-783A-3842-BA95-91CFE50A5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57E49-737A-774F-BEED-4D74F3507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01960754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1E19AB-93A9-CB4F-A97D-C6D0E4C5B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093FA0-71C8-3749-A2F2-ECC7B4B2C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EE156-6187-6141-BD3E-DA6E1C3A1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73712114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81BC4-F8C9-5947-940B-1390E37FB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B7F54-094F-B143-83C5-95C52D9AC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066C6-C25C-984E-A0DD-D5415E5145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60D5CD-069C-1948-8349-806190536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5A0036-3325-A94F-85AA-183519D7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2C2FD6-A57A-A249-8976-340497AEC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62351933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E09B5-A5B5-A14A-9542-024E78DDA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006178-F035-6845-97F1-5BE5570EB9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L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49A715-7EC3-FB42-9E17-B990CE9D9C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479DB0-B002-9645-AC57-C3D147390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D3AAF8-51B9-5C45-B2CD-732A4D781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662CF3-0416-BF4C-AA63-4B8A7263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091159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D6D7C3-8452-8048-BD83-3A09645BA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0F0B7-AF6C-5548-B096-26E77511B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1: Introduction</a:t>
            </a:r>
            <a:endParaRPr lang="en-US" altLang="en-US">
              <a:latin typeface="Times New Roman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9A0B9-3B9E-4E41-989B-4F02FC138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729B1-6A47-47DA-8AA9-C643F24FE290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434701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CADB3-2C61-564D-997C-1DA70B29E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FF8161-6881-D741-89D9-C165F33EE9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D1751-1B65-1F49-A8C2-325477A84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FCD24-4D35-674F-8BF1-400416E76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7FF32-CD5B-FF41-9C75-89644CC92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5226664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E3B775-5606-8445-B5C6-D71237AC31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F18FC-BDED-8C40-9D95-42AC248059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FA7EB-3179-0548-99F6-45FFD5239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81DB21-8761-1A49-86D0-64300BFB6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24DBE-D2F1-5E4D-A1D3-D403F04B2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23095779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41F67-CEDB-6F48-B330-AACFB63862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00D300-9A28-4347-9577-18CDE979C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5CB79-EA71-E046-A8C2-077A48B2D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0B3E-EC8D-864F-A89D-727497FAE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A8AAB-098A-8045-9925-321A82592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en-LK" smtClean="0"/>
              <a:t>‹#›</a:t>
            </a:fld>
            <a:endParaRPr lang="en-LK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E1E58C95-5096-7844-A6C6-255BB891EB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C146D6E-814A-6742-93EA-555D0FD4CB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37401" y="2196789"/>
            <a:ext cx="5396363" cy="815352"/>
          </a:xfr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342900" indent="0">
              <a:buNone/>
              <a:defRPr sz="3300"/>
            </a:lvl2pPr>
            <a:lvl3pPr marL="685800" indent="0">
              <a:buNone/>
              <a:defRPr sz="3000"/>
            </a:lvl3pPr>
            <a:lvl4pPr marL="1028700" indent="0">
              <a:buNone/>
              <a:defRPr sz="2700"/>
            </a:lvl4pPr>
            <a:lvl5pPr marL="1371600" indent="0">
              <a:buNone/>
              <a:defRPr sz="27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en-LK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6B88FA02-F759-504D-AB49-815F79F065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5080" y="303388"/>
            <a:ext cx="2554758" cy="1135448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2F802D54-06D1-6D41-AD24-41756784CB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8682" y="3217206"/>
            <a:ext cx="5396363" cy="1991724"/>
          </a:xfrm>
        </p:spPr>
        <p:txBody>
          <a:bodyPr>
            <a:noAutofit/>
          </a:bodyPr>
          <a:lstStyle>
            <a:lvl1pPr marL="0" indent="0">
              <a:buNone/>
              <a:defRPr sz="2700"/>
            </a:lvl1pPr>
            <a:lvl2pPr marL="342900" indent="0">
              <a:buNone/>
              <a:defRPr sz="3300"/>
            </a:lvl2pPr>
            <a:lvl3pPr marL="685800" indent="0">
              <a:buNone/>
              <a:defRPr sz="3000"/>
            </a:lvl3pPr>
            <a:lvl4pPr marL="1028700" indent="0">
              <a:buNone/>
              <a:defRPr sz="2700"/>
            </a:lvl4pPr>
            <a:lvl5pPr marL="1371600" indent="0">
              <a:buNone/>
              <a:defRPr sz="2700"/>
            </a:lvl5pPr>
          </a:lstStyle>
          <a:p>
            <a:pPr lvl="0"/>
            <a:r>
              <a:rPr lang="en-GB" sz="2700" dirty="0"/>
              <a:t>Lecture N</a:t>
            </a:r>
          </a:p>
          <a:p>
            <a:pPr lvl="0"/>
            <a:r>
              <a:rPr lang="en-GB" sz="2700" dirty="0"/>
              <a:t>Topic</a:t>
            </a:r>
          </a:p>
          <a:p>
            <a:pPr lvl="0"/>
            <a:r>
              <a:rPr lang="en-GB" sz="2700" dirty="0"/>
              <a:t>Lecturer Name</a:t>
            </a:r>
          </a:p>
          <a:p>
            <a:pPr lvl="4"/>
            <a:endParaRPr lang="en-LK" dirty="0"/>
          </a:p>
        </p:txBody>
      </p:sp>
    </p:spTree>
    <p:extLst>
      <p:ext uri="{BB962C8B-B14F-4D97-AF65-F5344CB8AC3E}">
        <p14:creationId xmlns:p14="http://schemas.microsoft.com/office/powerpoint/2010/main" val="412066831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46ED3-14FD-1F4C-9E91-DDBE5EEFA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D76BB-6B33-7346-8AF1-0DD33BD19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B2FF3-3F7E-A344-9A5B-4C58ED9BE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EF9B6-BDF8-C34C-B1C7-B6E583391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66599-F025-3644-BDC8-813CD2145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38317700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91DBC-C2A1-6A4C-8879-9D8855C9D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5B704-3B11-024F-86A3-A779EABCA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00011-8C42-8341-A598-75339E47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A61B7-D4B9-664B-A93D-304DDF543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01B48-845C-1E41-9C67-3DFB954AE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82137267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B828D-DDB1-AC46-844C-F7B5A02F0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0AF95-56DC-2046-9A38-2D0F22F988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D79F14-A2F3-2745-8131-7889B9E936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662113-DC98-8647-B3D3-2956F87F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3C6B1-164C-954D-9433-9CF9773D3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A2AC6F-7B62-8448-A3E5-6C3E66CCC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85001459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AB5A0-34CD-304E-8178-590684437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84327C-3FC5-434D-9186-BD5EAA65C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0E2D8E-5FFC-E540-9149-7292FA4C5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C1035A-3791-9B43-A238-CEF3CB8EDA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B4280C-D609-424A-B4B0-F4B1904921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29E16C-3768-6045-93D8-9EBBD8028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7C572C-72D9-EC44-9FF9-2FA6DFE9B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15492A-7E9C-F341-BE4B-66710CD27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4852523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19268-A98D-E14B-808D-E63BC9592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3AD387-8838-FF40-B0AD-103DEA589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73DC05-7571-3243-83E7-C578456CB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5EEA09-BD41-7F43-8B16-925B87CAD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94830381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CFE5AF-67EC-F743-8157-A8082AEC0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F6B829-04EE-8E4A-AEF7-CA2412BC5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C9780-995A-2C40-92CD-F82BB06DC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21882192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6031-C4BD-434C-82A9-ACBF152F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22D36-3EFF-B241-8107-30B0DFDB1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FD616B-EAD1-CE46-95AA-3FB1585CAE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B99016-B281-C045-AF05-B3D02C6CD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20B89B-EEDB-A440-879E-1C2C9457F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93A5AA-D519-6A45-B45F-EBD827DE4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4120459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9B277-02CD-E040-A002-03D51CCCE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8FD6F-0F91-6A41-983A-D35C5FA7A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02745C-C798-9842-B47E-611A28AC88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9770CB-D2C5-D04D-9B3E-2C5408E93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03D0DD-116E-D647-BE52-647B1CD6F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1: Introduction</a:t>
            </a:r>
            <a:endParaRPr lang="en-US" altLang="en-US">
              <a:latin typeface="Times New Roman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47A173-16C1-D049-8281-7D29D8F48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BA9A5-A5F7-450F-91D8-18EFA2F1A67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3281375"/>
      </p:ext>
    </p:extLst>
  </p:cSld>
  <p:clrMapOvr>
    <a:masterClrMapping/>
  </p:clrMapOvr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A46A6-615F-2840-BA1D-A761DC3DC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57AA62-E391-DC4E-9BAB-21F0F5BC34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L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A8F795-9F84-7742-8847-A1494345BE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22EA1D-A433-BE49-B4D9-5D959456F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B918F-D3FB-9E46-B349-D87CF37A1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D2F5C0-DF54-9648-A54D-6F21075D8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18421241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B9556-F18E-ED4E-9874-48854CB1C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303F2-FE8F-4144-87D8-314C44EBC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5E277-0C85-364A-959E-28A12BC39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CB003-B35F-3B41-9159-BE070D89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7BC7B-7C4A-2749-82E1-56C5DFD43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01460007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8B9A71-19E3-A94F-85F9-2CCF802787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A9D9B7-2996-3B42-984D-A47ECF7E52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8BC88-209B-0245-B268-EEE464717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7FA11-5B85-B84E-8FE2-C31FBC4B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7D946-125B-EA4D-B5F0-C76D366BD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47040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41F67-CEDB-6F48-B330-AACFB63862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00D300-9A28-4347-9577-18CDE979C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5CB79-EA71-E046-A8C2-077A48B2D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0B3E-EC8D-864F-A89D-727497FAE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A8AAB-098A-8045-9925-321A82592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en-LK" smtClean="0"/>
              <a:t>‹#›</a:t>
            </a:fld>
            <a:endParaRPr lang="en-LK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E1E58C95-5096-7844-A6C6-255BB891EB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C146D6E-814A-6742-93EA-555D0FD4CB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37401" y="2196789"/>
            <a:ext cx="5396363" cy="815352"/>
          </a:xfr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342900" indent="0">
              <a:buNone/>
              <a:defRPr sz="3300"/>
            </a:lvl2pPr>
            <a:lvl3pPr marL="685800" indent="0">
              <a:buNone/>
              <a:defRPr sz="3000"/>
            </a:lvl3pPr>
            <a:lvl4pPr marL="1028700" indent="0">
              <a:buNone/>
              <a:defRPr sz="2700"/>
            </a:lvl4pPr>
            <a:lvl5pPr marL="1371600" indent="0">
              <a:buNone/>
              <a:defRPr sz="27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en-LK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6B88FA02-F759-504D-AB49-815F79F065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5080" y="303388"/>
            <a:ext cx="2554758" cy="1135448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2F802D54-06D1-6D41-AD24-41756784CB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8682" y="3217206"/>
            <a:ext cx="5396363" cy="1991724"/>
          </a:xfrm>
        </p:spPr>
        <p:txBody>
          <a:bodyPr>
            <a:noAutofit/>
          </a:bodyPr>
          <a:lstStyle>
            <a:lvl1pPr marL="0" indent="0">
              <a:buNone/>
              <a:defRPr sz="2700"/>
            </a:lvl1pPr>
            <a:lvl2pPr marL="342900" indent="0">
              <a:buNone/>
              <a:defRPr sz="3300"/>
            </a:lvl2pPr>
            <a:lvl3pPr marL="685800" indent="0">
              <a:buNone/>
              <a:defRPr sz="3000"/>
            </a:lvl3pPr>
            <a:lvl4pPr marL="1028700" indent="0">
              <a:buNone/>
              <a:defRPr sz="2700"/>
            </a:lvl4pPr>
            <a:lvl5pPr marL="1371600" indent="0">
              <a:buNone/>
              <a:defRPr sz="2700"/>
            </a:lvl5pPr>
          </a:lstStyle>
          <a:p>
            <a:pPr lvl="0"/>
            <a:r>
              <a:rPr lang="en-GB" sz="2700" dirty="0"/>
              <a:t>Lecture N</a:t>
            </a:r>
          </a:p>
          <a:p>
            <a:pPr lvl="0"/>
            <a:r>
              <a:rPr lang="en-GB" sz="2700" dirty="0"/>
              <a:t>Topic</a:t>
            </a:r>
          </a:p>
          <a:p>
            <a:pPr lvl="0"/>
            <a:r>
              <a:rPr lang="en-GB" sz="2700" dirty="0"/>
              <a:t>Lecturer Name</a:t>
            </a:r>
          </a:p>
          <a:p>
            <a:pPr lvl="4"/>
            <a:endParaRPr lang="en-LK" dirty="0"/>
          </a:p>
        </p:txBody>
      </p:sp>
    </p:spTree>
    <p:extLst>
      <p:ext uri="{BB962C8B-B14F-4D97-AF65-F5344CB8AC3E}">
        <p14:creationId xmlns:p14="http://schemas.microsoft.com/office/powerpoint/2010/main" val="200387147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24907-FE4C-4A49-B5D5-FD355F35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256B6-55A4-414C-980A-FECF08750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16114-0351-5E4B-B758-5719BCA1A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88451-6A64-594B-B7C6-C5FE2209A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3AD37-C1B8-F946-926E-B98A68768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06178915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93AEC-63F4-7247-B5DB-483AB9578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899652-5302-8F44-A174-78CAFB844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6B0C1-4806-6F4E-9D50-A929D3426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24C7F-1F4B-704D-9CE9-D6C408104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65E62-C0D8-9F49-A01B-8C17720BF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76725049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28E50-7BB7-BA42-8C3A-183F44903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48666-E0F8-984E-8A05-26720F9B1E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8EB34-9121-7246-8A56-946EF86A6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CAEA95-FEB2-374A-B03F-818A5F9D8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52575B-7CB3-E64D-BB53-8AA9256F8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E4C0B1-E3BD-6848-8A6A-71C4D700C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14945138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65C-0E58-5E41-B6AE-13C2F7E56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CE092-8614-BF40-8076-A7A065C58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03F5D5-6AB7-0646-A2B3-24DBA8E0AD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A17D97-D342-C74E-8835-E59B8BB2FA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C483AF-DFDA-1243-8D62-39C8EAA456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87E83B-0AF9-FE44-8D87-647805B9F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6CAA1B-CDF6-5D42-A0B6-0C6CD26BC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CEC3F2-C46F-CD47-84EA-1F78515FD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80716367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8F2F8-17B6-FF4C-8D55-654F53395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2AA62E-EA4D-3347-8ACF-B5E5D6156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8C9A73-6A90-1F4A-8C52-A596DF3FF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1D941-66A8-7E4B-837C-60F04BF95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16120607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F35A19-36EB-9A46-92F8-6BB48A82B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F394B1-748E-744A-811B-26359EB76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A8904-58B1-9A47-8C10-C58A98D14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4269593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802CD-8BF6-8D43-A509-0CED5A51B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1C5C5E-6C16-5745-B658-567D221E8E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L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FD84E5-F964-9040-A8FB-C78E0DBF3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8A64ED-2718-9D4D-98B3-20F099DD2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41F849-7498-374D-B37A-F6B1A0F1B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1: Introduction</a:t>
            </a:r>
            <a:endParaRPr lang="en-US" altLang="en-US">
              <a:latin typeface="Times New Roman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E81B93-60EA-3D4E-8892-78932CE7B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39E36-EAE9-4C42-8057-6E471504905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275248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741B0-D04C-C34D-BCB3-7B7F577DC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0AC60-9BAF-1B46-981B-3F9887512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B1A46-E1BB-A343-B8BF-E93518B4E9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69F15A-8E22-9A49-9766-32F600E2B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D36D3F-DFC8-0C47-81F9-3E61CAEB2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331F5B-56E2-E943-AECC-8D8679718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12264314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F1EA6-AF3E-024E-A3F9-54D3A793C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675F17-6D87-5940-9816-DE679D9E57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L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CC87B0-927D-5B45-B1EC-0C8885F571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840B37-F93A-E44F-8F3D-DF1CDC686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976796-0F02-9D4E-8CD0-FB85B3A14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39A515-6961-2349-BCE1-8AA537A10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83944726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07E5B-12DD-6B4A-8AF2-18DA0765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D96020-6DD0-4842-906C-968D13CC4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58CA5-1E56-8848-B21D-3BBA52AE4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25568-9467-6849-9099-B1662B7F0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520E1-94A5-8E43-94D5-CDA662C9F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85313219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72755F-FD37-6C4B-B051-0D466CA3A6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D23675-53B5-7648-910F-CC723E1883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C65E0-3C55-6D44-9A5D-60D096DE4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BC82D-DD5B-D442-9AEC-CCA1CCBC8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314A7-96CC-CF40-A251-6E2ACF783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423640986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A9034-9D40-4285-9C0D-DC137C2D19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6BA5D7-5481-495A-AF57-69194EE943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5F5AB-36B2-4B1A-916E-7EF12591F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55944-307D-433F-8867-CEACF3155670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E43B7-3F1D-483B-99F6-D3D73A5E2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FD672-93E6-49E4-BD03-C5BC53243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D9149-2B35-430A-AB09-0D65EA5AC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4600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41F67-CEDB-6F48-B330-AACFB63862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00D300-9A28-4347-9577-18CDE979C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5CB79-EA71-E046-A8C2-077A48B2D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0B3E-EC8D-864F-A89D-727497FAE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A8AAB-098A-8045-9925-321A82592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en-LK" smtClean="0"/>
              <a:t>‹#›</a:t>
            </a:fld>
            <a:endParaRPr lang="en-LK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E1E58C95-5096-7844-A6C6-255BB891EB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C146D6E-814A-6742-93EA-555D0FD4CB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37401" y="2196789"/>
            <a:ext cx="5396363" cy="815352"/>
          </a:xfr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342900" indent="0">
              <a:buNone/>
              <a:defRPr sz="3300"/>
            </a:lvl2pPr>
            <a:lvl3pPr marL="685800" indent="0">
              <a:buNone/>
              <a:defRPr sz="3000"/>
            </a:lvl3pPr>
            <a:lvl4pPr marL="1028700" indent="0">
              <a:buNone/>
              <a:defRPr sz="2700"/>
            </a:lvl4pPr>
            <a:lvl5pPr marL="1371600" indent="0">
              <a:buNone/>
              <a:defRPr sz="27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en-LK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6B88FA02-F759-504D-AB49-815F79F065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5080" y="303388"/>
            <a:ext cx="2554758" cy="1135448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2F802D54-06D1-6D41-AD24-41756784CB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8682" y="3217206"/>
            <a:ext cx="5396363" cy="1991724"/>
          </a:xfrm>
        </p:spPr>
        <p:txBody>
          <a:bodyPr>
            <a:noAutofit/>
          </a:bodyPr>
          <a:lstStyle>
            <a:lvl1pPr marL="0" indent="0">
              <a:buNone/>
              <a:defRPr sz="2700"/>
            </a:lvl1pPr>
            <a:lvl2pPr marL="342900" indent="0">
              <a:buNone/>
              <a:defRPr sz="3300"/>
            </a:lvl2pPr>
            <a:lvl3pPr marL="685800" indent="0">
              <a:buNone/>
              <a:defRPr sz="3000"/>
            </a:lvl3pPr>
            <a:lvl4pPr marL="1028700" indent="0">
              <a:buNone/>
              <a:defRPr sz="2700"/>
            </a:lvl4pPr>
            <a:lvl5pPr marL="1371600" indent="0">
              <a:buNone/>
              <a:defRPr sz="2700"/>
            </a:lvl5pPr>
          </a:lstStyle>
          <a:p>
            <a:pPr lvl="0"/>
            <a:r>
              <a:rPr lang="en-GB" sz="2700" dirty="0"/>
              <a:t>Lecture N</a:t>
            </a:r>
          </a:p>
          <a:p>
            <a:pPr lvl="0"/>
            <a:r>
              <a:rPr lang="en-GB" sz="2700" dirty="0"/>
              <a:t>Topic</a:t>
            </a:r>
          </a:p>
          <a:p>
            <a:pPr lvl="0"/>
            <a:r>
              <a:rPr lang="en-GB" sz="2700" dirty="0"/>
              <a:t>Lecturer Name</a:t>
            </a:r>
          </a:p>
          <a:p>
            <a:pPr lvl="4"/>
            <a:endParaRPr lang="en-LK" dirty="0"/>
          </a:p>
        </p:txBody>
      </p:sp>
    </p:spTree>
    <p:extLst>
      <p:ext uri="{BB962C8B-B14F-4D97-AF65-F5344CB8AC3E}">
        <p14:creationId xmlns:p14="http://schemas.microsoft.com/office/powerpoint/2010/main" val="104621178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9979B-0BAF-AB46-94AD-E6F5C8081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AC810-A7E2-EA41-BC0D-3FC6E54CF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6113C-8395-F14E-B542-3FB32CDE6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798CB-438C-8243-A5B5-FD1F4E4E1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24CE8-B8F0-9846-AD5D-49BA47EC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413310954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522A7-0856-FB43-8237-10FB07A52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18DB67-83D2-2646-89C4-410A1D949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53A8F-5C90-A14A-9925-A8844DD6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4E5144-47E4-B54C-BC27-7AAB7F037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3EADB-C00D-C246-A67C-8165FB249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92279171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3CC9C-08DA-8142-B41F-466315672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9907E-5ECD-124F-822B-1D15F49A86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D1CBFD-56CE-6643-B75E-E0B6188553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E4D93A-5871-C34D-88BE-1A8133B35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FD3AF2-98AB-1242-BDB5-D6A06F2D8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5CFDE1-8A78-3946-B26B-4B973AD02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33756205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FBE95-6BB2-6142-B0D7-4ECD3887C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D65BB-8526-2C46-A96A-E79B014EB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0B99A0-79B6-EB4A-A54A-7FD274B5CD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39F45C-1A1A-1944-8FE0-5130139F35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F05642-A409-2249-AF62-F3D31C4E2D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4088F7-8F93-8946-8162-D3B426969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193B76-0689-814A-8BD1-5B0E6DB3E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E55A3F-8C99-C045-918C-3141D0AEE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126975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12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image" Target="../media/image6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image" Target="../media/image7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4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92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image" Target="../media/image11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able, skiing, person&#10;&#10;Description automatically generated">
            <a:extLst>
              <a:ext uri="{FF2B5EF4-FFF2-40B4-BE49-F238E27FC236}">
                <a16:creationId xmlns:a16="http://schemas.microsoft.com/office/drawing/2014/main" id="{73EE1529-68D2-F148-B591-A6EEB6B80F3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5B91AB-3B31-9743-8C35-730D67889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L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FF73-2D81-0B42-9348-3A8E1D32B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1256E-C902-AD42-BDEB-13343E4BCE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C7C78-7AD8-E04D-A513-C62A6B2487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en-US"/>
              <a:t>1: Introduction</a:t>
            </a:r>
            <a:endParaRPr lang="en-US" altLang="en-US">
              <a:latin typeface="Times New Roman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41801-4721-A24F-ABFD-D1005DADB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BA9A5-A5F7-450F-91D8-18EFA2F1A67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EF6DBD-0254-ED49-B186-A6DECAB5ADDC}"/>
              </a:ext>
            </a:extLst>
          </p:cNvPr>
          <p:cNvSpPr/>
          <p:nvPr/>
        </p:nvSpPr>
        <p:spPr>
          <a:xfrm>
            <a:off x="2578713" y="6489701"/>
            <a:ext cx="6511948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/>
              <a:t>SE3020 | Distributed Systems | Socket Programming | Dharshana Kasthurirathna</a:t>
            </a:r>
          </a:p>
        </p:txBody>
      </p:sp>
    </p:spTree>
    <p:extLst>
      <p:ext uri="{BB962C8B-B14F-4D97-AF65-F5344CB8AC3E}">
        <p14:creationId xmlns:p14="http://schemas.microsoft.com/office/powerpoint/2010/main" val="2551512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85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K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2774FB98-72D3-2842-9DB0-FF0CBEAE863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4CD1E6-BE57-E24E-B44A-8D48A4037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L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9651E4-8A28-4A41-AC37-03525F2BA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FBD62-0959-BA4A-B6D1-154E08C685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508EE7-A0E7-D74B-A558-B271DF2C4C4A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74806-5F3E-BE4C-BB3E-D51A3A9B61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AA275-1439-B641-B0E2-3E51B1E31C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283FB-6DC2-0249-962E-FFF51512E5D2}" type="slidenum">
              <a:rPr lang="en-LK" smtClean="0"/>
              <a:t>‹#›</a:t>
            </a:fld>
            <a:endParaRPr lang="en-L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2212D0-F265-0E41-B990-82CE40B33E33}"/>
              </a:ext>
            </a:extLst>
          </p:cNvPr>
          <p:cNvSpPr/>
          <p:nvPr/>
        </p:nvSpPr>
        <p:spPr>
          <a:xfrm>
            <a:off x="2578713" y="6489701"/>
            <a:ext cx="6511948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/>
              <a:t>Module Code | Module Name | Lecture Title | Lecturer</a:t>
            </a:r>
          </a:p>
        </p:txBody>
      </p:sp>
    </p:spTree>
    <p:extLst>
      <p:ext uri="{BB962C8B-B14F-4D97-AF65-F5344CB8AC3E}">
        <p14:creationId xmlns:p14="http://schemas.microsoft.com/office/powerpoint/2010/main" val="1398745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K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B74E64AB-3617-6444-977E-451665F3AA0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55944-307D-433F-8867-CEACF3155670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DD9149-2B35-430A-AB09-0D65EA5AC95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9207C1-EF3A-474B-9260-57BDCDAABA5F}"/>
              </a:ext>
            </a:extLst>
          </p:cNvPr>
          <p:cNvSpPr/>
          <p:nvPr/>
        </p:nvSpPr>
        <p:spPr>
          <a:xfrm>
            <a:off x="2578713" y="6489701"/>
            <a:ext cx="6511948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/>
              <a:t>IT4060 | Machine Learning | Linear Regression | Dharshana Kasthurirathna</a:t>
            </a:r>
          </a:p>
        </p:txBody>
      </p:sp>
    </p:spTree>
    <p:extLst>
      <p:ext uri="{BB962C8B-B14F-4D97-AF65-F5344CB8AC3E}">
        <p14:creationId xmlns:p14="http://schemas.microsoft.com/office/powerpoint/2010/main" val="1755378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6E16D633-DACB-C846-BDA7-A364E505FA4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95381-8FBB-074E-85C0-EC0EE065C9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D59B-C6C2-C84A-A9B5-AB286FEC8FEA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468D55-7135-BC4F-B4E1-521E101CC930}"/>
              </a:ext>
            </a:extLst>
          </p:cNvPr>
          <p:cNvSpPr/>
          <p:nvPr/>
        </p:nvSpPr>
        <p:spPr>
          <a:xfrm>
            <a:off x="2578713" y="6489701"/>
            <a:ext cx="6511948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/>
              <a:t>Module Code | Module Name | Lecture Title | Lecturer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EEDC7D24-32C7-4B48-9F10-434887CD4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26083DB-7BD6-3E47-B765-25CEE4F6A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810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K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DBD57C8-B4C6-3C42-B6F4-C955BD6C8AA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AAD40-79E3-9A4C-A0B7-F3988464D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5BACE-BCC1-184F-A700-DFA15150D1CF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49F6B-E24B-774B-9985-5552F8469D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08542-B565-C84C-A36F-281CEF297D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37ECD-691F-C34D-A1DE-BB16D10A8AA5}" type="slidenum">
              <a:rPr lang="en-LK" smtClean="0"/>
              <a:t>‹#›</a:t>
            </a:fld>
            <a:endParaRPr lang="en-LK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86BD2B-3DFA-E24B-97EC-B151268D4BE7}"/>
              </a:ext>
            </a:extLst>
          </p:cNvPr>
          <p:cNvSpPr/>
          <p:nvPr/>
        </p:nvSpPr>
        <p:spPr>
          <a:xfrm>
            <a:off x="2578713" y="6489701"/>
            <a:ext cx="6511948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/>
              <a:t>SE3020 | Distributed Systems | Socket Programming | Dharshana Kasthurirathna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1AFE1AAF-B956-2C44-8FEC-72B4E552A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253E3D6-10BE-B648-833C-3BF1365C4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758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K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426A72E5-48B5-9C4C-9E83-D21C8CB47ED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78F007-7DE3-274D-A759-C85F4A3D7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L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58BE09-632D-9449-A1BC-9BBF5B79E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036BD-8DAB-C741-AFAB-244B0E3FE3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3857D-35DE-2841-B0CC-CEA21A2C42EA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F951D-0855-E84D-B3BF-384FC776C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9BDA5-4D6A-6540-A2F0-AA9E8471AD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FFDDF-8D4E-5B40-B928-64006565797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958723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K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DF5791D-2785-FF4E-BB9F-BA95F7A785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2662D-6CBD-3E40-8908-73A2E1800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F6062-965F-0D4F-9928-5BD13379ABC1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A0E31-479D-AC42-8143-0F5CF079B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B0FD9-7401-9440-955C-2CC29D60A1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662C7-B6AF-AC44-9DED-1AD9FB7CAF7F}" type="slidenum">
              <a:rPr lang="en-LK" smtClean="0"/>
              <a:t>‹#›</a:t>
            </a:fld>
            <a:endParaRPr lang="en-L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CBA682-B826-3E41-9370-D9CBAB4FDEDF}"/>
              </a:ext>
            </a:extLst>
          </p:cNvPr>
          <p:cNvSpPr/>
          <p:nvPr/>
        </p:nvSpPr>
        <p:spPr>
          <a:xfrm>
            <a:off x="2578713" y="6489701"/>
            <a:ext cx="6511948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/>
              <a:t>Module Code | Module Name | Lecture Title | Lecturer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32C0FA02-C8CF-7F45-AE8B-B2EE204AA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46E731A-CE3E-B047-95B9-5CD6C76C5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761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K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person, table, skiing, people&#10;&#10;Description automatically generated">
            <a:extLst>
              <a:ext uri="{FF2B5EF4-FFF2-40B4-BE49-F238E27FC236}">
                <a16:creationId xmlns:a16="http://schemas.microsoft.com/office/drawing/2014/main" id="{DC97AF60-ADDB-E74B-83F6-05E21583F1C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188137-1C3E-6C4E-A04A-7400E7F88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L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9EAE51-0A78-0B45-A030-324B38E53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A4163-FB4A-6540-BB18-76D2EFD26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280A6-3853-5343-8D67-C8AFB0C8556E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10C28-5FBE-8345-BA1C-0673E4178B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26D45-B969-A440-A353-F9022F0F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8D4F-995A-464A-827A-57F33593DA00}" type="slidenum">
              <a:rPr lang="en-LK" smtClean="0"/>
              <a:t>‹#›</a:t>
            </a:fld>
            <a:endParaRPr lang="en-L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3C7CFF-11FB-E145-B334-A6B28F4AE0AC}"/>
              </a:ext>
            </a:extLst>
          </p:cNvPr>
          <p:cNvSpPr/>
          <p:nvPr/>
        </p:nvSpPr>
        <p:spPr>
          <a:xfrm>
            <a:off x="2578713" y="6489701"/>
            <a:ext cx="6511948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/>
              <a:t>Module Code | Module Name | Lecture Title | Lecturer</a:t>
            </a:r>
          </a:p>
        </p:txBody>
      </p:sp>
    </p:spTree>
    <p:extLst>
      <p:ext uri="{BB962C8B-B14F-4D97-AF65-F5344CB8AC3E}">
        <p14:creationId xmlns:p14="http://schemas.microsoft.com/office/powerpoint/2010/main" val="262154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K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2D72ED05-11FF-7D48-AD7B-D7F52F29524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1CF6AF-FDD2-E945-80BF-969BBF71A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L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75B86-D3C8-BB4D-BDA1-6006F19AD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0C5F8-E1C1-0E48-B4C1-39AEAD78A8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51133-B4A4-0A49-91F6-32CF9B8B7BE0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BB795-9C54-594B-A640-E6EB767526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A4010-E212-724B-BEAC-8857496A8E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1D0EE-DB4F-AE41-8498-EF4CA0E6397C}" type="slidenum">
              <a:rPr lang="en-LK" smtClean="0"/>
              <a:t>‹#›</a:t>
            </a:fld>
            <a:endParaRPr lang="en-L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9FCD7E-EFFB-4848-AC9B-DB878CC7D874}"/>
              </a:ext>
            </a:extLst>
          </p:cNvPr>
          <p:cNvSpPr/>
          <p:nvPr/>
        </p:nvSpPr>
        <p:spPr>
          <a:xfrm>
            <a:off x="2578713" y="6489701"/>
            <a:ext cx="6511948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/>
              <a:t>Module Code | Module Name | Lecture Title | Lecturer</a:t>
            </a:r>
          </a:p>
        </p:txBody>
      </p:sp>
    </p:spTree>
    <p:extLst>
      <p:ext uri="{BB962C8B-B14F-4D97-AF65-F5344CB8AC3E}">
        <p14:creationId xmlns:p14="http://schemas.microsoft.com/office/powerpoint/2010/main" val="1170525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K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person, people, boat, standing&#10;&#10;Description automatically generated">
            <a:extLst>
              <a:ext uri="{FF2B5EF4-FFF2-40B4-BE49-F238E27FC236}">
                <a16:creationId xmlns:a16="http://schemas.microsoft.com/office/drawing/2014/main" id="{24C7D720-E1EA-F54D-B9B7-115CE1E364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78F007-7DE3-274D-A759-C85F4A3D7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L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58BE09-632D-9449-A1BC-9BBF5B79E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036BD-8DAB-C741-AFAB-244B0E3FE3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3857D-35DE-2841-B0CC-CEA21A2C42EA}" type="datetimeFigureOut">
              <a:rPr lang="en-LK" smtClean="0"/>
              <a:t>02/26/2021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F951D-0855-E84D-B3BF-384FC776C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9BDA5-4D6A-6540-A2F0-AA9E8471AD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FFDDF-8D4E-5B40-B928-64006565797F}" type="slidenum">
              <a:rPr lang="en-LK" smtClean="0"/>
              <a:t>‹#›</a:t>
            </a:fld>
            <a:endParaRPr lang="en-L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64BB0F-19A6-0E44-9512-C595F2E089E3}"/>
              </a:ext>
            </a:extLst>
          </p:cNvPr>
          <p:cNvSpPr/>
          <p:nvPr/>
        </p:nvSpPr>
        <p:spPr>
          <a:xfrm>
            <a:off x="2578713" y="6489701"/>
            <a:ext cx="6511948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/>
              <a:t>Module Code | Module Name | Lecture Title | Lecturer</a:t>
            </a:r>
          </a:p>
        </p:txBody>
      </p:sp>
    </p:spTree>
    <p:extLst>
      <p:ext uri="{BB962C8B-B14F-4D97-AF65-F5344CB8AC3E}">
        <p14:creationId xmlns:p14="http://schemas.microsoft.com/office/powerpoint/2010/main" val="3153680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K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7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8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5" Type="http://schemas.openxmlformats.org/officeDocument/2006/relationships/oleObject" Target="../embeddings/oleObject2.bin"/><Relationship Id="rId4" Type="http://schemas.openxmlformats.org/officeDocument/2006/relationships/image" Target="../media/image15.wmf"/><Relationship Id="rId9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5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38200"/>
            <a:ext cx="8458200" cy="1143000"/>
          </a:xfrm>
        </p:spPr>
        <p:txBody>
          <a:bodyPr/>
          <a:lstStyle/>
          <a:p>
            <a:r>
              <a:rPr lang="en-US" altLang="en-US" dirty="0"/>
              <a:t>Lecture 3 : Introduction to Socket Programming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BE905-1BC3-4C38-8796-59B02ED9D045}" type="slidenum">
              <a:rPr lang="en-US" altLang="en-US"/>
              <a:pPr/>
              <a:t>1</a:t>
            </a:fld>
            <a:endParaRPr lang="en-US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Connection setup 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33400" y="1600200"/>
            <a:ext cx="38100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Passive participant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step 1: </a:t>
            </a:r>
            <a:r>
              <a:rPr lang="en-US" altLang="en-US" sz="2000" dirty="0">
                <a:solidFill>
                  <a:schemeClr val="accent2"/>
                </a:solidFill>
                <a:latin typeface="Arial" pitchFamily="34" charset="0"/>
              </a:rPr>
              <a:t>listen</a:t>
            </a:r>
            <a:r>
              <a:rPr lang="en-US" altLang="en-US" sz="2000" dirty="0">
                <a:latin typeface="Arial" pitchFamily="34" charset="0"/>
              </a:rPr>
              <a:t> </a:t>
            </a:r>
            <a:r>
              <a:rPr lang="en-US" altLang="en-US" sz="2000" dirty="0"/>
              <a:t>(for incoming requests)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step 3: </a:t>
            </a:r>
            <a:r>
              <a:rPr lang="en-US" altLang="en-US" sz="2000" dirty="0">
                <a:solidFill>
                  <a:schemeClr val="accent2"/>
                </a:solidFill>
                <a:latin typeface="Arial" pitchFamily="34" charset="0"/>
              </a:rPr>
              <a:t>accept</a:t>
            </a:r>
            <a:r>
              <a:rPr lang="en-US" altLang="en-US" sz="2000" dirty="0"/>
              <a:t> (a request)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step 4: data transfer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The accepted connection is on a new socket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The old socket continues to listen for other active participants</a:t>
            </a:r>
          </a:p>
          <a:p>
            <a:pPr marL="114300" indent="0">
              <a:lnSpc>
                <a:spcPct val="90000"/>
              </a:lnSpc>
              <a:buNone/>
            </a:pPr>
            <a:endParaRPr lang="en-US" altLang="en-US" sz="2400" dirty="0"/>
          </a:p>
        </p:txBody>
      </p:sp>
      <p:sp>
        <p:nvSpPr>
          <p:cNvPr id="19460" name="Rectangle 4"/>
          <p:cNvSpPr>
            <a:spLocks noGrp="1" noChangeArrowheads="1"/>
          </p:cNvSpPr>
          <p:nvPr>
            <p:ph sz="half" idx="2"/>
          </p:nvPr>
        </p:nvSpPr>
        <p:spPr>
          <a:xfrm>
            <a:off x="4495800" y="1600200"/>
            <a:ext cx="3810000" cy="2286000"/>
          </a:xfrm>
        </p:spPr>
        <p:txBody>
          <a:bodyPr/>
          <a:lstStyle/>
          <a:p>
            <a:r>
              <a:rPr lang="en-US" altLang="en-US" sz="2400"/>
              <a:t>Active participant</a:t>
            </a:r>
          </a:p>
          <a:p>
            <a:pPr lvl="1"/>
            <a:endParaRPr lang="en-US" altLang="en-US" sz="2000"/>
          </a:p>
          <a:p>
            <a:pPr lvl="1"/>
            <a:r>
              <a:rPr lang="en-US" altLang="en-US" sz="2000"/>
              <a:t>step 2: request &amp; establish </a:t>
            </a:r>
            <a:r>
              <a:rPr lang="en-US" altLang="en-US" sz="2000">
                <a:solidFill>
                  <a:schemeClr val="accent2"/>
                </a:solidFill>
                <a:latin typeface="Arial" pitchFamily="34" charset="0"/>
              </a:rPr>
              <a:t>connect</a:t>
            </a:r>
            <a:r>
              <a:rPr lang="en-US" altLang="en-US" sz="2000"/>
              <a:t>ion</a:t>
            </a:r>
          </a:p>
          <a:p>
            <a:pPr lvl="1">
              <a:lnSpc>
                <a:spcPct val="75000"/>
              </a:lnSpc>
            </a:pPr>
            <a:endParaRPr lang="en-US" altLang="en-US" sz="2000"/>
          </a:p>
          <a:p>
            <a:pPr lvl="1"/>
            <a:r>
              <a:rPr lang="en-US" altLang="en-US" sz="2000"/>
              <a:t>step 4: data transfer</a:t>
            </a:r>
          </a:p>
        </p:txBody>
      </p:sp>
      <p:sp>
        <p:nvSpPr>
          <p:cNvPr id="3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F72E-A98D-40C0-9D60-F6559D7549FD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19461" name="Line 5"/>
          <p:cNvSpPr>
            <a:spLocks noChangeShapeType="1"/>
          </p:cNvSpPr>
          <p:nvPr/>
        </p:nvSpPr>
        <p:spPr bwMode="auto">
          <a:xfrm>
            <a:off x="3657600" y="2438400"/>
            <a:ext cx="1219200" cy="304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>
            <a:spAutoFit/>
          </a:bodyPr>
          <a:lstStyle/>
          <a:p>
            <a:endParaRPr lang="en-US"/>
          </a:p>
        </p:txBody>
      </p:sp>
      <p:sp>
        <p:nvSpPr>
          <p:cNvPr id="19462" name="Line 6"/>
          <p:cNvSpPr>
            <a:spLocks noChangeShapeType="1"/>
          </p:cNvSpPr>
          <p:nvPr/>
        </p:nvSpPr>
        <p:spPr bwMode="auto">
          <a:xfrm flipH="1">
            <a:off x="3429000" y="2819400"/>
            <a:ext cx="1600200" cy="2286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>
            <a:spAutoFit/>
          </a:bodyPr>
          <a:lstStyle/>
          <a:p>
            <a:endParaRPr lang="en-US"/>
          </a:p>
        </p:txBody>
      </p:sp>
      <p:sp>
        <p:nvSpPr>
          <p:cNvPr id="19464" name="Text Box 8"/>
          <p:cNvSpPr txBox="1">
            <a:spLocks noChangeArrowheads="1"/>
          </p:cNvSpPr>
          <p:nvPr/>
        </p:nvSpPr>
        <p:spPr bwMode="auto">
          <a:xfrm>
            <a:off x="4724400" y="3810000"/>
            <a:ext cx="3581400" cy="1036638"/>
          </a:xfrm>
          <a:prstGeom prst="rect">
            <a:avLst/>
          </a:prstGeom>
          <a:solidFill>
            <a:srgbClr val="3366FF"/>
          </a:solidFill>
          <a:ln w="317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Ctr="1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Passive Participant</a:t>
            </a:r>
          </a:p>
          <a:p>
            <a:pPr>
              <a:spcBef>
                <a:spcPct val="50000"/>
              </a:spcBef>
            </a:pPr>
            <a:endParaRPr lang="en-US" altLang="en-US"/>
          </a:p>
        </p:txBody>
      </p:sp>
      <p:grpSp>
        <p:nvGrpSpPr>
          <p:cNvPr id="19471" name="Group 15"/>
          <p:cNvGrpSpPr>
            <a:grpSpLocks/>
          </p:cNvGrpSpPr>
          <p:nvPr/>
        </p:nvGrpSpPr>
        <p:grpSpPr bwMode="auto">
          <a:xfrm>
            <a:off x="6019800" y="4267200"/>
            <a:ext cx="990600" cy="533400"/>
            <a:chOff x="3024" y="3168"/>
            <a:chExt cx="624" cy="336"/>
          </a:xfrm>
        </p:grpSpPr>
        <p:sp>
          <p:nvSpPr>
            <p:cNvPr id="19465" name="Oval 9"/>
            <p:cNvSpPr>
              <a:spLocks noChangeArrowheads="1"/>
            </p:cNvSpPr>
            <p:nvPr/>
          </p:nvSpPr>
          <p:spPr bwMode="auto">
            <a:xfrm>
              <a:off x="3024" y="3168"/>
              <a:ext cx="624" cy="336"/>
            </a:xfrm>
            <a:prstGeom prst="ellipse">
              <a:avLst/>
            </a:prstGeom>
            <a:solidFill>
              <a:srgbClr val="FFFF00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466" name="Text Box 10"/>
            <p:cNvSpPr txBox="1">
              <a:spLocks noChangeArrowheads="1"/>
            </p:cNvSpPr>
            <p:nvPr/>
          </p:nvSpPr>
          <p:spPr bwMode="auto">
            <a:xfrm>
              <a:off x="3024" y="3216"/>
              <a:ext cx="62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000"/>
                <a:t>l-sock</a:t>
              </a:r>
            </a:p>
          </p:txBody>
        </p:sp>
      </p:grpSp>
      <p:grpSp>
        <p:nvGrpSpPr>
          <p:cNvPr id="19473" name="Group 17"/>
          <p:cNvGrpSpPr>
            <a:grpSpLocks/>
          </p:cNvGrpSpPr>
          <p:nvPr/>
        </p:nvGrpSpPr>
        <p:grpSpPr bwMode="auto">
          <a:xfrm>
            <a:off x="4724400" y="4267200"/>
            <a:ext cx="1295400" cy="533400"/>
            <a:chOff x="3888" y="3168"/>
            <a:chExt cx="816" cy="336"/>
          </a:xfrm>
        </p:grpSpPr>
        <p:sp>
          <p:nvSpPr>
            <p:cNvPr id="19467" name="Oval 11"/>
            <p:cNvSpPr>
              <a:spLocks noChangeArrowheads="1"/>
            </p:cNvSpPr>
            <p:nvPr/>
          </p:nvSpPr>
          <p:spPr bwMode="auto">
            <a:xfrm>
              <a:off x="3888" y="3168"/>
              <a:ext cx="816" cy="336"/>
            </a:xfrm>
            <a:prstGeom prst="ellipse">
              <a:avLst/>
            </a:prstGeom>
            <a:solidFill>
              <a:srgbClr val="FFFF00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9468" name="Text Box 12"/>
            <p:cNvSpPr txBox="1">
              <a:spLocks noChangeArrowheads="1"/>
            </p:cNvSpPr>
            <p:nvPr/>
          </p:nvSpPr>
          <p:spPr bwMode="auto">
            <a:xfrm>
              <a:off x="3888" y="3216"/>
              <a:ext cx="8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000"/>
                <a:t>a-sock-1</a:t>
              </a:r>
            </a:p>
          </p:txBody>
        </p:sp>
      </p:grpSp>
      <p:grpSp>
        <p:nvGrpSpPr>
          <p:cNvPr id="19472" name="Group 16"/>
          <p:cNvGrpSpPr>
            <a:grpSpLocks/>
          </p:cNvGrpSpPr>
          <p:nvPr/>
        </p:nvGrpSpPr>
        <p:grpSpPr bwMode="auto">
          <a:xfrm>
            <a:off x="7010400" y="4267200"/>
            <a:ext cx="1295400" cy="533400"/>
            <a:chOff x="3984" y="3744"/>
            <a:chExt cx="816" cy="336"/>
          </a:xfrm>
        </p:grpSpPr>
        <p:sp>
          <p:nvSpPr>
            <p:cNvPr id="19469" name="Oval 13"/>
            <p:cNvSpPr>
              <a:spLocks noChangeArrowheads="1"/>
            </p:cNvSpPr>
            <p:nvPr/>
          </p:nvSpPr>
          <p:spPr bwMode="auto">
            <a:xfrm>
              <a:off x="3984" y="3744"/>
              <a:ext cx="816" cy="336"/>
            </a:xfrm>
            <a:prstGeom prst="ellipse">
              <a:avLst/>
            </a:prstGeom>
            <a:solidFill>
              <a:srgbClr val="FFFF00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9470" name="Text Box 14"/>
            <p:cNvSpPr txBox="1">
              <a:spLocks noChangeArrowheads="1"/>
            </p:cNvSpPr>
            <p:nvPr/>
          </p:nvSpPr>
          <p:spPr bwMode="auto">
            <a:xfrm>
              <a:off x="3984" y="3792"/>
              <a:ext cx="8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000"/>
                <a:t>a-sock-2</a:t>
              </a:r>
            </a:p>
          </p:txBody>
        </p:sp>
      </p:grpSp>
      <p:sp>
        <p:nvSpPr>
          <p:cNvPr id="19474" name="Text Box 18"/>
          <p:cNvSpPr txBox="1">
            <a:spLocks noChangeArrowheads="1"/>
          </p:cNvSpPr>
          <p:nvPr/>
        </p:nvSpPr>
        <p:spPr bwMode="auto">
          <a:xfrm>
            <a:off x="4724400" y="5562600"/>
            <a:ext cx="1371600" cy="1036638"/>
          </a:xfrm>
          <a:prstGeom prst="rect">
            <a:avLst/>
          </a:prstGeom>
          <a:solidFill>
            <a:srgbClr val="3366FF"/>
          </a:solidFill>
          <a:ln w="317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Ctr="1"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  <a:p>
            <a:pPr>
              <a:spcBef>
                <a:spcPct val="50000"/>
              </a:spcBef>
            </a:pPr>
            <a:r>
              <a:rPr lang="en-US" altLang="en-US"/>
              <a:t>Active 1</a:t>
            </a:r>
          </a:p>
        </p:txBody>
      </p:sp>
      <p:grpSp>
        <p:nvGrpSpPr>
          <p:cNvPr id="19478" name="Group 22"/>
          <p:cNvGrpSpPr>
            <a:grpSpLocks/>
          </p:cNvGrpSpPr>
          <p:nvPr/>
        </p:nvGrpSpPr>
        <p:grpSpPr bwMode="auto">
          <a:xfrm>
            <a:off x="4800600" y="5638800"/>
            <a:ext cx="1295400" cy="533400"/>
            <a:chOff x="3888" y="3168"/>
            <a:chExt cx="816" cy="336"/>
          </a:xfrm>
        </p:grpSpPr>
        <p:sp>
          <p:nvSpPr>
            <p:cNvPr id="19479" name="Oval 23"/>
            <p:cNvSpPr>
              <a:spLocks noChangeArrowheads="1"/>
            </p:cNvSpPr>
            <p:nvPr/>
          </p:nvSpPr>
          <p:spPr bwMode="auto">
            <a:xfrm>
              <a:off x="3888" y="3168"/>
              <a:ext cx="816" cy="336"/>
            </a:xfrm>
            <a:prstGeom prst="ellipse">
              <a:avLst/>
            </a:prstGeom>
            <a:solidFill>
              <a:srgbClr val="FFFF00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9480" name="Text Box 24"/>
            <p:cNvSpPr txBox="1">
              <a:spLocks noChangeArrowheads="1"/>
            </p:cNvSpPr>
            <p:nvPr/>
          </p:nvSpPr>
          <p:spPr bwMode="auto">
            <a:xfrm>
              <a:off x="3888" y="3216"/>
              <a:ext cx="8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000"/>
                <a:t>socket</a:t>
              </a:r>
            </a:p>
          </p:txBody>
        </p:sp>
      </p:grpSp>
      <p:sp>
        <p:nvSpPr>
          <p:cNvPr id="19476" name="Text Box 20"/>
          <p:cNvSpPr txBox="1">
            <a:spLocks noChangeArrowheads="1"/>
          </p:cNvSpPr>
          <p:nvPr/>
        </p:nvSpPr>
        <p:spPr bwMode="auto">
          <a:xfrm>
            <a:off x="6934200" y="5562600"/>
            <a:ext cx="1600200" cy="1036638"/>
          </a:xfrm>
          <a:prstGeom prst="rect">
            <a:avLst/>
          </a:prstGeom>
          <a:solidFill>
            <a:srgbClr val="3366FF"/>
          </a:solidFill>
          <a:ln w="317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Ctr="1"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  <a:p>
            <a:pPr>
              <a:spcBef>
                <a:spcPct val="50000"/>
              </a:spcBef>
            </a:pPr>
            <a:r>
              <a:rPr lang="en-US" altLang="en-US"/>
              <a:t>Active 2</a:t>
            </a:r>
          </a:p>
        </p:txBody>
      </p:sp>
      <p:grpSp>
        <p:nvGrpSpPr>
          <p:cNvPr id="19481" name="Group 25"/>
          <p:cNvGrpSpPr>
            <a:grpSpLocks/>
          </p:cNvGrpSpPr>
          <p:nvPr/>
        </p:nvGrpSpPr>
        <p:grpSpPr bwMode="auto">
          <a:xfrm>
            <a:off x="7086600" y="5638800"/>
            <a:ext cx="1295400" cy="533400"/>
            <a:chOff x="3888" y="3168"/>
            <a:chExt cx="816" cy="336"/>
          </a:xfrm>
        </p:grpSpPr>
        <p:sp>
          <p:nvSpPr>
            <p:cNvPr id="19482" name="Oval 26"/>
            <p:cNvSpPr>
              <a:spLocks noChangeArrowheads="1"/>
            </p:cNvSpPr>
            <p:nvPr/>
          </p:nvSpPr>
          <p:spPr bwMode="auto">
            <a:xfrm>
              <a:off x="3888" y="3168"/>
              <a:ext cx="816" cy="336"/>
            </a:xfrm>
            <a:prstGeom prst="ellipse">
              <a:avLst/>
            </a:prstGeom>
            <a:solidFill>
              <a:srgbClr val="FFFF00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9483" name="Text Box 27"/>
            <p:cNvSpPr txBox="1">
              <a:spLocks noChangeArrowheads="1"/>
            </p:cNvSpPr>
            <p:nvPr/>
          </p:nvSpPr>
          <p:spPr bwMode="auto">
            <a:xfrm>
              <a:off x="3888" y="3216"/>
              <a:ext cx="8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000"/>
                <a:t>socket</a:t>
              </a:r>
            </a:p>
          </p:txBody>
        </p:sp>
      </p:grpSp>
      <p:sp>
        <p:nvSpPr>
          <p:cNvPr id="19484" name="Line 28"/>
          <p:cNvSpPr>
            <a:spLocks noChangeShapeType="1"/>
          </p:cNvSpPr>
          <p:nvPr/>
        </p:nvSpPr>
        <p:spPr bwMode="auto">
          <a:xfrm flipV="1">
            <a:off x="5638800" y="4800600"/>
            <a:ext cx="838200" cy="914400"/>
          </a:xfrm>
          <a:prstGeom prst="line">
            <a:avLst/>
          </a:prstGeom>
          <a:noFill/>
          <a:ln w="41275">
            <a:solidFill>
              <a:srgbClr val="FF330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>
            <a:spAutoFit/>
          </a:bodyPr>
          <a:lstStyle/>
          <a:p>
            <a:endParaRPr lang="en-US"/>
          </a:p>
        </p:txBody>
      </p:sp>
      <p:sp>
        <p:nvSpPr>
          <p:cNvPr id="19485" name="Line 29"/>
          <p:cNvSpPr>
            <a:spLocks noChangeShapeType="1"/>
          </p:cNvSpPr>
          <p:nvPr/>
        </p:nvSpPr>
        <p:spPr bwMode="auto">
          <a:xfrm flipH="1">
            <a:off x="5410200" y="4800600"/>
            <a:ext cx="0" cy="838200"/>
          </a:xfrm>
          <a:prstGeom prst="line">
            <a:avLst/>
          </a:prstGeom>
          <a:noFill/>
          <a:ln w="41275">
            <a:solidFill>
              <a:srgbClr val="FF3300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>
            <a:spAutoFit/>
          </a:bodyPr>
          <a:lstStyle/>
          <a:p>
            <a:endParaRPr lang="en-US"/>
          </a:p>
        </p:txBody>
      </p:sp>
      <p:sp>
        <p:nvSpPr>
          <p:cNvPr id="19486" name="Line 30"/>
          <p:cNvSpPr>
            <a:spLocks noChangeShapeType="1"/>
          </p:cNvSpPr>
          <p:nvPr/>
        </p:nvSpPr>
        <p:spPr bwMode="auto">
          <a:xfrm flipH="1" flipV="1">
            <a:off x="6553200" y="4800600"/>
            <a:ext cx="990600" cy="914400"/>
          </a:xfrm>
          <a:prstGeom prst="line">
            <a:avLst/>
          </a:prstGeom>
          <a:noFill/>
          <a:ln w="41275">
            <a:solidFill>
              <a:srgbClr val="FF330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>
            <a:spAutoFit/>
          </a:bodyPr>
          <a:lstStyle/>
          <a:p>
            <a:endParaRPr lang="en-US"/>
          </a:p>
        </p:txBody>
      </p:sp>
      <p:sp>
        <p:nvSpPr>
          <p:cNvPr id="19487" name="Line 31"/>
          <p:cNvSpPr>
            <a:spLocks noChangeShapeType="1"/>
          </p:cNvSpPr>
          <p:nvPr/>
        </p:nvSpPr>
        <p:spPr bwMode="auto">
          <a:xfrm flipH="1">
            <a:off x="7696200" y="4800600"/>
            <a:ext cx="0" cy="838200"/>
          </a:xfrm>
          <a:prstGeom prst="line">
            <a:avLst/>
          </a:prstGeom>
          <a:noFill/>
          <a:ln w="41275">
            <a:solidFill>
              <a:srgbClr val="FF3300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948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9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19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48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9" dur="500"/>
                                        <p:tgtEl>
                                          <p:spTgt spid="19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84" grpId="0" animBg="1"/>
      <p:bldP spid="19485" grpId="0" animBg="1"/>
      <p:bldP spid="19486" grpId="0" animBg="1"/>
      <p:bldP spid="1948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Dealing with blocking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en-US" sz="2400" dirty="0"/>
          </a:p>
          <a:p>
            <a:r>
              <a:rPr lang="en-US" altLang="en-US" sz="2400" dirty="0">
                <a:latin typeface="Arial" pitchFamily="34" charset="0"/>
              </a:rPr>
              <a:t>Calls to sockets can be blocking (no other client may be able to connect to the server)</a:t>
            </a:r>
          </a:p>
          <a:p>
            <a:r>
              <a:rPr lang="en-US" altLang="en-US" sz="2400" dirty="0">
                <a:latin typeface="Arial" pitchFamily="34" charset="0"/>
              </a:rPr>
              <a:t>Can be resolved using multi-threaded programming</a:t>
            </a:r>
          </a:p>
          <a:p>
            <a:r>
              <a:rPr lang="en-US" altLang="en-US" sz="2400" dirty="0">
                <a:latin typeface="Arial" pitchFamily="34" charset="0"/>
              </a:rPr>
              <a:t>Start a new thread for every incoming connection </a:t>
            </a:r>
            <a:endParaRPr lang="en-US" altLang="en-US" sz="1800" dirty="0">
              <a:latin typeface="Arial" pitchFamily="34" charset="0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B34FD-AE3C-4298-B0BF-8B436E83A3D4}" type="slidenum">
              <a:rPr lang="en-US" altLang="en-US"/>
              <a:pPr/>
              <a:t>11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Java Sockets Programming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>
                <a:latin typeface="Arial" pitchFamily="34" charset="0"/>
              </a:rPr>
              <a:t>The package java.net provides support for sockets programming (and more).</a:t>
            </a:r>
          </a:p>
          <a:p>
            <a:endParaRPr lang="en-US" altLang="en-US" sz="2400" dirty="0">
              <a:latin typeface="Arial" pitchFamily="34" charset="0"/>
            </a:endParaRPr>
          </a:p>
          <a:p>
            <a:r>
              <a:rPr lang="en-US" altLang="en-US" sz="2400" dirty="0">
                <a:latin typeface="Arial" pitchFamily="34" charset="0"/>
              </a:rPr>
              <a:t>Typically you import everything defined in this package with:</a:t>
            </a:r>
          </a:p>
          <a:p>
            <a:endParaRPr lang="en-US" altLang="en-US" dirty="0"/>
          </a:p>
          <a:p>
            <a:pPr algn="ctr">
              <a:buFontTx/>
              <a:buNone/>
            </a:pPr>
            <a:r>
              <a:rPr lang="en-US" altLang="en-US" b="1" dirty="0">
                <a:latin typeface="Courier New" pitchFamily="49" charset="0"/>
              </a:rPr>
              <a:t>import java.net.*;</a:t>
            </a:r>
          </a:p>
          <a:p>
            <a:pPr>
              <a:buFontTx/>
              <a:buNone/>
            </a:pPr>
            <a:endParaRPr lang="en-US" altLang="en-US" b="1" dirty="0">
              <a:latin typeface="Courier New" pitchFamily="49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latin typeface="Times New Roman" pitchFamily="18" charset="0"/>
            </a:endParaRPr>
          </a:p>
        </p:txBody>
      </p:sp>
      <p:sp>
        <p:nvSpPr>
          <p:cNvPr id="1024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90C6CDA9-0762-4703-84A3-05BA2F051E27}" type="slidenum">
              <a:rPr lang="en-US" altLang="en-US" sz="1400" smtClean="0"/>
              <a:pPr/>
              <a:t>12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89532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Classes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en-US" b="1">
                <a:latin typeface="Courier New" pitchFamily="49" charset="0"/>
              </a:rPr>
              <a:t>InetAddress</a:t>
            </a:r>
          </a:p>
          <a:p>
            <a:pPr algn="ctr">
              <a:buFontTx/>
              <a:buNone/>
            </a:pPr>
            <a:endParaRPr lang="en-US" altLang="en-US" sz="1800" b="1">
              <a:latin typeface="Courier New" pitchFamily="49" charset="0"/>
            </a:endParaRPr>
          </a:p>
          <a:p>
            <a:pPr algn="ctr">
              <a:buFontTx/>
              <a:buNone/>
            </a:pPr>
            <a:r>
              <a:rPr lang="en-US" altLang="en-US" b="1">
                <a:latin typeface="Courier New" pitchFamily="49" charset="0"/>
              </a:rPr>
              <a:t>Socket</a:t>
            </a:r>
          </a:p>
          <a:p>
            <a:pPr algn="ctr">
              <a:buFont typeface="Wingdings" pitchFamily="2" charset="2"/>
              <a:buNone/>
            </a:pPr>
            <a:endParaRPr lang="en-US" altLang="en-US" sz="1800" b="1">
              <a:latin typeface="Courier New" pitchFamily="49" charset="0"/>
            </a:endParaRPr>
          </a:p>
          <a:p>
            <a:pPr algn="ctr">
              <a:buFontTx/>
              <a:buNone/>
            </a:pPr>
            <a:r>
              <a:rPr lang="en-US" altLang="en-US" b="1">
                <a:latin typeface="Courier New" pitchFamily="49" charset="0"/>
              </a:rPr>
              <a:t>ServerSocket</a:t>
            </a:r>
          </a:p>
          <a:p>
            <a:pPr algn="ctr">
              <a:buFont typeface="Wingdings" pitchFamily="2" charset="2"/>
              <a:buNone/>
            </a:pPr>
            <a:endParaRPr lang="en-US" altLang="en-US" sz="1800" b="1">
              <a:latin typeface="Courier New" pitchFamily="49" charset="0"/>
            </a:endParaRPr>
          </a:p>
          <a:p>
            <a:pPr algn="ctr">
              <a:buFontTx/>
              <a:buNone/>
            </a:pPr>
            <a:r>
              <a:rPr lang="en-US" altLang="en-US" b="1">
                <a:latin typeface="Courier New" pitchFamily="49" charset="0"/>
              </a:rPr>
              <a:t>DatagramSocket</a:t>
            </a:r>
          </a:p>
          <a:p>
            <a:pPr algn="ctr">
              <a:buFont typeface="Wingdings" pitchFamily="2" charset="2"/>
              <a:buNone/>
            </a:pPr>
            <a:endParaRPr lang="en-US" altLang="en-US" sz="1800" b="1">
              <a:latin typeface="Courier New" pitchFamily="49" charset="0"/>
            </a:endParaRPr>
          </a:p>
          <a:p>
            <a:pPr algn="ctr">
              <a:buFontTx/>
              <a:buNone/>
            </a:pPr>
            <a:r>
              <a:rPr lang="en-US" altLang="en-US" b="1">
                <a:latin typeface="Courier New" pitchFamily="49" charset="0"/>
              </a:rPr>
              <a:t>DatagramPacket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latin typeface="Times New Roman" pitchFamily="18" charset="0"/>
            </a:endParaRPr>
          </a:p>
        </p:txBody>
      </p:sp>
      <p:sp>
        <p:nvSpPr>
          <p:cNvPr id="11269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68910E9-046B-4B12-A76E-B165FC164CB8}" type="slidenum">
              <a:rPr lang="en-US" altLang="en-US" sz="1400" smtClean="0"/>
              <a:pPr/>
              <a:t>13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3858551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InetAddress class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600200"/>
            <a:ext cx="8196263" cy="4648200"/>
          </a:xfrm>
        </p:spPr>
        <p:txBody>
          <a:bodyPr/>
          <a:lstStyle/>
          <a:p>
            <a:r>
              <a:rPr lang="en-US" altLang="en-US" sz="2400" dirty="0">
                <a:latin typeface="Arial" pitchFamily="34" charset="0"/>
              </a:rPr>
              <a:t>Static methods you can use to create new </a:t>
            </a:r>
            <a:r>
              <a:rPr lang="en-US" altLang="en-US" sz="2400" dirty="0" err="1">
                <a:latin typeface="Arial" pitchFamily="34" charset="0"/>
              </a:rPr>
              <a:t>InetAddress</a:t>
            </a:r>
            <a:r>
              <a:rPr lang="en-US" altLang="en-US" sz="2400" dirty="0">
                <a:latin typeface="Arial" pitchFamily="34" charset="0"/>
              </a:rPr>
              <a:t> objects.</a:t>
            </a:r>
          </a:p>
          <a:p>
            <a:pPr lvl="1"/>
            <a:r>
              <a:rPr lang="en-US" altLang="en-US" dirty="0" err="1"/>
              <a:t>getByName</a:t>
            </a:r>
            <a:r>
              <a:rPr lang="en-US" altLang="en-US" dirty="0"/>
              <a:t>(String host)</a:t>
            </a:r>
          </a:p>
          <a:p>
            <a:pPr lvl="1"/>
            <a:r>
              <a:rPr lang="en-US" altLang="en-US" dirty="0" err="1"/>
              <a:t>getAllByName</a:t>
            </a:r>
            <a:r>
              <a:rPr lang="en-US" altLang="en-US" dirty="0"/>
              <a:t>(String host)</a:t>
            </a:r>
          </a:p>
          <a:p>
            <a:pPr lvl="1"/>
            <a:r>
              <a:rPr lang="en-US" altLang="en-US" dirty="0" err="1"/>
              <a:t>getLocalHost</a:t>
            </a:r>
            <a:r>
              <a:rPr lang="en-US" altLang="en-US" dirty="0"/>
              <a:t>()</a:t>
            </a:r>
          </a:p>
          <a:p>
            <a:pPr lvl="1"/>
            <a:endParaRPr lang="en-US" altLang="en-US" dirty="0"/>
          </a:p>
          <a:p>
            <a:pPr>
              <a:buFontTx/>
              <a:buNone/>
            </a:pPr>
            <a:r>
              <a:rPr lang="en-US" altLang="en-US" sz="2400" b="1" dirty="0" err="1">
                <a:latin typeface="Courier New" pitchFamily="49" charset="0"/>
              </a:rPr>
              <a:t>InetAddress</a:t>
            </a:r>
            <a:r>
              <a:rPr lang="en-US" altLang="en-US" sz="2400" b="1" dirty="0">
                <a:latin typeface="Courier New" pitchFamily="49" charset="0"/>
              </a:rPr>
              <a:t> x = </a:t>
            </a:r>
            <a:r>
              <a:rPr lang="en-US" altLang="en-US" sz="2400" b="1" dirty="0" err="1">
                <a:latin typeface="Courier New" pitchFamily="49" charset="0"/>
              </a:rPr>
              <a:t>InetAddress.getByName</a:t>
            </a:r>
            <a:r>
              <a:rPr lang="en-US" altLang="en-US" sz="2400" b="1" dirty="0">
                <a:latin typeface="Courier New" pitchFamily="49" charset="0"/>
              </a:rPr>
              <a:t>( 						   “cse.unr.edu”);</a:t>
            </a:r>
          </a:p>
          <a:p>
            <a:pPr>
              <a:buFont typeface="Wingdings" pitchFamily="2" charset="2"/>
              <a:buChar char="v"/>
            </a:pPr>
            <a:r>
              <a:rPr lang="en-US" altLang="en-US" sz="2400" dirty="0"/>
              <a:t>Throws</a:t>
            </a:r>
            <a:r>
              <a:rPr lang="en-US" altLang="en-US" sz="2400" b="1" dirty="0">
                <a:latin typeface="Courier New" pitchFamily="49" charset="0"/>
              </a:rPr>
              <a:t> </a:t>
            </a:r>
            <a:r>
              <a:rPr lang="en-US" altLang="en-US" sz="2400" b="1" dirty="0" err="1">
                <a:latin typeface="Courier New" pitchFamily="49" charset="0"/>
              </a:rPr>
              <a:t>UnknownHostException</a:t>
            </a:r>
            <a:endParaRPr lang="en-US" altLang="en-US" sz="2400" b="1" dirty="0">
              <a:latin typeface="Courier New" pitchFamily="49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latin typeface="Times New Roman" pitchFamily="18" charset="0"/>
            </a:endParaRPr>
          </a:p>
        </p:txBody>
      </p:sp>
      <p:sp>
        <p:nvSpPr>
          <p:cNvPr id="1229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6F4471D-B006-42DA-A4F6-6E8320A6BD04}" type="slidenum">
              <a:rPr lang="en-US" altLang="en-US" sz="1400" smtClean="0"/>
              <a:pPr/>
              <a:t>14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3217854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ChangeArrowheads="1"/>
          </p:cNvSpPr>
          <p:nvPr/>
        </p:nvSpPr>
        <p:spPr bwMode="auto">
          <a:xfrm>
            <a:off x="533400" y="1143000"/>
            <a:ext cx="8001000" cy="40830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2000">
                <a:latin typeface="Courier New" pitchFamily="49" charset="0"/>
              </a:rPr>
              <a:t>try { </a:t>
            </a:r>
          </a:p>
          <a:p>
            <a:pPr>
              <a:defRPr/>
            </a:pPr>
            <a:endParaRPr lang="en-US" sz="2000">
              <a:latin typeface="Courier New" pitchFamily="49" charset="0"/>
            </a:endParaRPr>
          </a:p>
          <a:p>
            <a:pPr>
              <a:defRPr/>
            </a:pPr>
            <a:r>
              <a:rPr lang="en-US" sz="2000">
                <a:latin typeface="Courier New" pitchFamily="49" charset="0"/>
              </a:rPr>
              <a:t>  InetAddress a = InetAddress.getByName(hostname);</a:t>
            </a:r>
          </a:p>
          <a:p>
            <a:pPr>
              <a:defRPr/>
            </a:pPr>
            <a:endParaRPr lang="en-US" sz="2000">
              <a:latin typeface="Courier New" pitchFamily="49" charset="0"/>
            </a:endParaRPr>
          </a:p>
          <a:p>
            <a:pPr>
              <a:defRPr/>
            </a:pPr>
            <a:r>
              <a:rPr lang="en-US" sz="2000">
                <a:latin typeface="Courier New" pitchFamily="49" charset="0"/>
              </a:rPr>
              <a:t>  System.out.println(hostname + ":" + 		    			   a.getHostAddress()); 	</a:t>
            </a:r>
          </a:p>
          <a:p>
            <a:pPr>
              <a:defRPr/>
            </a:pPr>
            <a:endParaRPr lang="en-US" sz="2000">
              <a:latin typeface="Courier New" pitchFamily="49" charset="0"/>
            </a:endParaRPr>
          </a:p>
          <a:p>
            <a:pPr>
              <a:defRPr/>
            </a:pPr>
            <a:r>
              <a:rPr lang="en-US" sz="2000">
                <a:latin typeface="Courier New" pitchFamily="49" charset="0"/>
              </a:rPr>
              <a:t>} catch (UnknownHostException e) {</a:t>
            </a:r>
          </a:p>
          <a:p>
            <a:pPr>
              <a:defRPr/>
            </a:pPr>
            <a:endParaRPr lang="en-US" sz="2000">
              <a:latin typeface="Courier New" pitchFamily="49" charset="0"/>
            </a:endParaRPr>
          </a:p>
          <a:p>
            <a:pPr>
              <a:defRPr/>
            </a:pPr>
            <a:r>
              <a:rPr lang="en-US" sz="2000">
                <a:latin typeface="Courier New" pitchFamily="49" charset="0"/>
              </a:rPr>
              <a:t>  System.out.println("No address found for " + 				   hostname); </a:t>
            </a:r>
          </a:p>
          <a:p>
            <a:pPr>
              <a:defRPr/>
            </a:pPr>
            <a:endParaRPr lang="en-US" sz="2000">
              <a:latin typeface="Courier New" pitchFamily="49" charset="0"/>
            </a:endParaRPr>
          </a:p>
          <a:p>
            <a:pPr>
              <a:defRPr/>
            </a:pPr>
            <a:r>
              <a:rPr lang="en-US" sz="2000">
                <a:latin typeface="Courier New" pitchFamily="49" charset="0"/>
              </a:rPr>
              <a:t>} </a:t>
            </a:r>
          </a:p>
        </p:txBody>
      </p:sp>
      <p:sp>
        <p:nvSpPr>
          <p:cNvPr id="14339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84569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Socket class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98600"/>
            <a:ext cx="8229600" cy="45974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800" dirty="0"/>
              <a:t>Corresponds to active TCP sockets only!</a:t>
            </a:r>
          </a:p>
          <a:p>
            <a:pPr lvl="1">
              <a:lnSpc>
                <a:spcPct val="90000"/>
              </a:lnSpc>
            </a:pPr>
            <a:r>
              <a:rPr lang="en-US" altLang="en-US" sz="2800" dirty="0"/>
              <a:t>client sockets</a:t>
            </a:r>
          </a:p>
          <a:p>
            <a:pPr lvl="1">
              <a:lnSpc>
                <a:spcPct val="90000"/>
              </a:lnSpc>
            </a:pPr>
            <a:r>
              <a:rPr lang="en-US" altLang="en-US" sz="2800" dirty="0"/>
              <a:t>socket returned by accept();</a:t>
            </a:r>
          </a:p>
          <a:p>
            <a:pPr lvl="1">
              <a:lnSpc>
                <a:spcPct val="90000"/>
              </a:lnSpc>
            </a:pPr>
            <a:endParaRPr lang="en-US" altLang="en-US" sz="2800" dirty="0"/>
          </a:p>
          <a:p>
            <a:pPr>
              <a:lnSpc>
                <a:spcPct val="90000"/>
              </a:lnSpc>
            </a:pPr>
            <a:r>
              <a:rPr lang="en-US" altLang="en-US" sz="2800" dirty="0"/>
              <a:t>Passive sockets are supported by a different class: </a:t>
            </a:r>
          </a:p>
          <a:p>
            <a:pPr lvl="1">
              <a:lnSpc>
                <a:spcPct val="90000"/>
              </a:lnSpc>
            </a:pPr>
            <a:r>
              <a:rPr lang="en-US" altLang="en-US" sz="2800" dirty="0" err="1"/>
              <a:t>ServerSocket</a:t>
            </a:r>
            <a:endParaRPr lang="en-US" altLang="en-US" sz="2800" dirty="0"/>
          </a:p>
          <a:p>
            <a:pPr>
              <a:lnSpc>
                <a:spcPct val="90000"/>
              </a:lnSpc>
            </a:pPr>
            <a:endParaRPr lang="en-US" altLang="en-US" sz="2800" dirty="0"/>
          </a:p>
          <a:p>
            <a:pPr>
              <a:lnSpc>
                <a:spcPct val="90000"/>
              </a:lnSpc>
            </a:pPr>
            <a:r>
              <a:rPr lang="en-US" altLang="en-US" sz="2800" dirty="0"/>
              <a:t>UDP sockets are supported by</a:t>
            </a:r>
          </a:p>
          <a:p>
            <a:pPr lvl="1">
              <a:lnSpc>
                <a:spcPct val="90000"/>
              </a:lnSpc>
            </a:pPr>
            <a:r>
              <a:rPr lang="en-US" altLang="en-US" sz="2800" dirty="0" err="1"/>
              <a:t>DatagramSocket</a:t>
            </a:r>
            <a:endParaRPr lang="en-US" altLang="en-US" sz="28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latin typeface="Times New Roman" pitchFamily="18" charset="0"/>
            </a:endParaRPr>
          </a:p>
        </p:txBody>
      </p:sp>
      <p:sp>
        <p:nvSpPr>
          <p:cNvPr id="1536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F85F31A-8531-42CB-9BAD-AAFE739A1542}" type="slidenum">
              <a:rPr lang="en-US" altLang="en-US" sz="1400" smtClean="0"/>
              <a:pPr/>
              <a:t>16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284656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84138"/>
            <a:ext cx="7772400" cy="1143000"/>
          </a:xfrm>
        </p:spPr>
        <p:txBody>
          <a:bodyPr/>
          <a:lstStyle/>
          <a:p>
            <a:r>
              <a:rPr lang="en-US" altLang="ko-KR">
                <a:latin typeface="Tahoma" pitchFamily="34" charset="0"/>
                <a:ea typeface="Gulim" pitchFamily="34" charset="-127"/>
              </a:rPr>
              <a:t>JAVA TCP Sockets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116012"/>
            <a:ext cx="8020050" cy="5284788"/>
          </a:xfrm>
        </p:spPr>
        <p:txBody>
          <a:bodyPr>
            <a:normAutofit/>
          </a:bodyPr>
          <a:lstStyle/>
          <a:p>
            <a:r>
              <a:rPr lang="en-US" altLang="ko-KR" sz="2000" dirty="0" err="1">
                <a:latin typeface="Tahoma" pitchFamily="34" charset="0"/>
                <a:ea typeface="Gulim" pitchFamily="34" charset="-127"/>
              </a:rPr>
              <a:t>java.net.Socket</a:t>
            </a:r>
            <a:endParaRPr lang="en-US" altLang="ko-KR" sz="2000" dirty="0">
              <a:latin typeface="Tahoma" pitchFamily="34" charset="0"/>
              <a:ea typeface="Gulim" pitchFamily="34" charset="-127"/>
            </a:endParaRPr>
          </a:p>
          <a:p>
            <a:pPr lvl="1"/>
            <a:r>
              <a:rPr lang="en-US" altLang="ko-KR" dirty="0">
                <a:latin typeface="Tahoma" pitchFamily="34" charset="0"/>
                <a:ea typeface="Gulim" pitchFamily="34" charset="-127"/>
              </a:rPr>
              <a:t>Implements client sockets (also called just “sockets”).</a:t>
            </a:r>
          </a:p>
          <a:p>
            <a:pPr lvl="1"/>
            <a:r>
              <a:rPr lang="en-US" altLang="ko-KR" dirty="0">
                <a:latin typeface="Tahoma" pitchFamily="34" charset="0"/>
                <a:ea typeface="Gulim" pitchFamily="34" charset="-127"/>
              </a:rPr>
              <a:t>An endpoint for communication between two machines.</a:t>
            </a:r>
          </a:p>
          <a:p>
            <a:pPr lvl="1"/>
            <a:r>
              <a:rPr lang="en-US" altLang="ko-KR" dirty="0">
                <a:latin typeface="Tahoma" pitchFamily="34" charset="0"/>
                <a:ea typeface="Gulim" pitchFamily="34" charset="-127"/>
              </a:rPr>
              <a:t>Uses input/output streams to pass messages</a:t>
            </a:r>
          </a:p>
          <a:p>
            <a:pPr lvl="2"/>
            <a:br>
              <a:rPr lang="en-US" altLang="ko-KR" sz="2000" dirty="0">
                <a:latin typeface="Tahoma" pitchFamily="34" charset="0"/>
                <a:ea typeface="Gulim" pitchFamily="34" charset="-127"/>
              </a:rPr>
            </a:br>
            <a:endParaRPr lang="en-US" altLang="ko-KR" sz="2000" dirty="0">
              <a:latin typeface="Tahoma" pitchFamily="34" charset="0"/>
              <a:ea typeface="Gulim" pitchFamily="34" charset="-127"/>
            </a:endParaRPr>
          </a:p>
          <a:p>
            <a:r>
              <a:rPr lang="en-US" altLang="ko-KR" sz="2000" dirty="0" err="1">
                <a:latin typeface="Tahoma" pitchFamily="34" charset="0"/>
                <a:ea typeface="Gulim" pitchFamily="34" charset="-127"/>
              </a:rPr>
              <a:t>java.net.ServerSocket</a:t>
            </a:r>
            <a:endParaRPr lang="en-US" altLang="ko-KR" sz="2000" dirty="0">
              <a:latin typeface="Tahoma" pitchFamily="34" charset="0"/>
              <a:ea typeface="Gulim" pitchFamily="34" charset="-127"/>
            </a:endParaRPr>
          </a:p>
          <a:p>
            <a:pPr lvl="1"/>
            <a:r>
              <a:rPr lang="en-US" altLang="ko-KR" dirty="0">
                <a:latin typeface="Tahoma" pitchFamily="34" charset="0"/>
                <a:ea typeface="Gulim" pitchFamily="34" charset="-127"/>
              </a:rPr>
              <a:t>Implements server sockets.</a:t>
            </a:r>
          </a:p>
          <a:p>
            <a:pPr lvl="1"/>
            <a:r>
              <a:rPr lang="en-US" altLang="ko-KR" dirty="0">
                <a:latin typeface="Tahoma" pitchFamily="34" charset="0"/>
                <a:ea typeface="Gulim" pitchFamily="34" charset="-127"/>
              </a:rPr>
              <a:t>Waits for requests to come in over the network.</a:t>
            </a:r>
          </a:p>
          <a:p>
            <a:pPr lvl="1"/>
            <a:r>
              <a:rPr lang="en-US" altLang="ko-KR" dirty="0">
                <a:latin typeface="Tahoma" pitchFamily="34" charset="0"/>
                <a:ea typeface="Gulim" pitchFamily="34" charset="-127"/>
              </a:rPr>
              <a:t>Accepts the client connection requests</a:t>
            </a:r>
          </a:p>
          <a:p>
            <a:pPr lvl="1"/>
            <a:r>
              <a:rPr lang="en-US" altLang="ko-KR" dirty="0">
                <a:latin typeface="Tahoma" pitchFamily="34" charset="0"/>
                <a:ea typeface="Gulim" pitchFamily="34" charset="-127"/>
              </a:rPr>
              <a:t>Performs some operation based on each request</a:t>
            </a:r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latin typeface="Times New Roman" pitchFamily="18" charset="0"/>
            </a:endParaRPr>
          </a:p>
        </p:txBody>
      </p:sp>
      <p:sp>
        <p:nvSpPr>
          <p:cNvPr id="16389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7E1A1CD-E28D-4D24-A8B7-EA786AAF24F1}" type="slidenum">
              <a:rPr lang="en-US" altLang="en-US" sz="1400" smtClean="0"/>
              <a:pPr/>
              <a:t>17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359363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Socket Constructors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03350"/>
            <a:ext cx="8291513" cy="48450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Constructor creates a TCP connection to a named TCP server.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There are a number of constructors:</a:t>
            </a:r>
          </a:p>
          <a:p>
            <a:pPr lvl="1">
              <a:lnSpc>
                <a:spcPct val="90000"/>
              </a:lnSpc>
            </a:pPr>
            <a:endParaRPr lang="en-US" altLang="en-US" sz="2400" dirty="0"/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b="1" dirty="0">
                <a:solidFill>
                  <a:schemeClr val="tx2"/>
                </a:solidFill>
                <a:latin typeface="Courier New" pitchFamily="49" charset="0"/>
              </a:rPr>
              <a:t>Socket(</a:t>
            </a:r>
            <a:r>
              <a:rPr lang="en-US" altLang="en-US" b="1" dirty="0" err="1">
                <a:solidFill>
                  <a:schemeClr val="tx2"/>
                </a:solidFill>
                <a:latin typeface="Courier New" pitchFamily="49" charset="0"/>
              </a:rPr>
              <a:t>InetAddress</a:t>
            </a:r>
            <a:r>
              <a:rPr lang="en-US" altLang="en-US" b="1" dirty="0">
                <a:solidFill>
                  <a:schemeClr val="tx2"/>
                </a:solidFill>
                <a:latin typeface="Courier New" pitchFamily="49" charset="0"/>
              </a:rPr>
              <a:t> server, </a:t>
            </a:r>
            <a:r>
              <a:rPr lang="en-US" altLang="en-US" b="1" dirty="0" err="1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en-US" altLang="en-US" b="1" dirty="0">
                <a:solidFill>
                  <a:schemeClr val="tx2"/>
                </a:solidFill>
                <a:latin typeface="Courier New" pitchFamily="49" charset="0"/>
              </a:rPr>
              <a:t> port);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altLang="en-US" b="1" dirty="0">
              <a:solidFill>
                <a:schemeClr val="tx2"/>
              </a:solidFill>
              <a:latin typeface="Courier New" pitchFamily="49" charset="0"/>
            </a:endParaRP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b="1" dirty="0">
                <a:solidFill>
                  <a:schemeClr val="tx2"/>
                </a:solidFill>
                <a:latin typeface="Courier New" pitchFamily="49" charset="0"/>
              </a:rPr>
              <a:t>Socket(</a:t>
            </a:r>
            <a:r>
              <a:rPr lang="en-US" altLang="en-US" b="1" dirty="0" err="1">
                <a:solidFill>
                  <a:schemeClr val="tx2"/>
                </a:solidFill>
                <a:latin typeface="Courier New" pitchFamily="49" charset="0"/>
              </a:rPr>
              <a:t>InetAddress</a:t>
            </a:r>
            <a:r>
              <a:rPr lang="en-US" altLang="en-US" b="1" dirty="0">
                <a:solidFill>
                  <a:schemeClr val="tx2"/>
                </a:solidFill>
                <a:latin typeface="Courier New" pitchFamily="49" charset="0"/>
              </a:rPr>
              <a:t> server, </a:t>
            </a:r>
            <a:r>
              <a:rPr lang="en-US" altLang="en-US" b="1" dirty="0" err="1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en-US" altLang="en-US" b="1" dirty="0">
                <a:solidFill>
                  <a:schemeClr val="tx2"/>
                </a:solidFill>
                <a:latin typeface="Courier New" pitchFamily="49" charset="0"/>
              </a:rPr>
              <a:t> port,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b="1" dirty="0">
                <a:solidFill>
                  <a:schemeClr val="tx2"/>
                </a:solidFill>
                <a:latin typeface="Courier New" pitchFamily="49" charset="0"/>
              </a:rPr>
              <a:t>			</a:t>
            </a:r>
            <a:r>
              <a:rPr lang="en-US" altLang="en-US" b="1" dirty="0" err="1">
                <a:solidFill>
                  <a:schemeClr val="tx2"/>
                </a:solidFill>
                <a:latin typeface="Courier New" pitchFamily="49" charset="0"/>
              </a:rPr>
              <a:t>InetAddress</a:t>
            </a:r>
            <a:r>
              <a:rPr lang="en-US" altLang="en-US" b="1" dirty="0">
                <a:solidFill>
                  <a:schemeClr val="tx2"/>
                </a:solidFill>
                <a:latin typeface="Courier New" pitchFamily="49" charset="0"/>
              </a:rPr>
              <a:t> local, </a:t>
            </a:r>
            <a:r>
              <a:rPr lang="en-US" altLang="en-US" b="1" dirty="0" err="1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en-US" altLang="en-US" b="1" dirty="0">
                <a:solidFill>
                  <a:schemeClr val="tx2"/>
                </a:solidFill>
                <a:latin typeface="Courier New" pitchFamily="49" charset="0"/>
              </a:rPr>
              <a:t> </a:t>
            </a:r>
            <a:r>
              <a:rPr lang="en-US" altLang="en-US" b="1" dirty="0" err="1">
                <a:solidFill>
                  <a:schemeClr val="tx2"/>
                </a:solidFill>
                <a:latin typeface="Courier New" pitchFamily="49" charset="0"/>
              </a:rPr>
              <a:t>localport</a:t>
            </a:r>
            <a:r>
              <a:rPr lang="en-US" altLang="en-US" b="1" dirty="0">
                <a:solidFill>
                  <a:schemeClr val="tx2"/>
                </a:solidFill>
                <a:latin typeface="Courier New" pitchFamily="49" charset="0"/>
              </a:rPr>
              <a:t>);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altLang="en-US" b="1" dirty="0">
              <a:solidFill>
                <a:schemeClr val="tx2"/>
              </a:solidFill>
              <a:latin typeface="Courier New" pitchFamily="49" charset="0"/>
            </a:endParaRP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b="1" dirty="0">
                <a:solidFill>
                  <a:schemeClr val="tx2"/>
                </a:solidFill>
                <a:latin typeface="Courier New" pitchFamily="49" charset="0"/>
              </a:rPr>
              <a:t>Socket(String hostname, </a:t>
            </a:r>
            <a:r>
              <a:rPr lang="en-US" altLang="en-US" b="1" dirty="0" err="1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en-US" altLang="en-US" b="1" dirty="0">
                <a:solidFill>
                  <a:schemeClr val="tx2"/>
                </a:solidFill>
                <a:latin typeface="Courier New" pitchFamily="49" charset="0"/>
              </a:rPr>
              <a:t> port);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latin typeface="Times New Roman" pitchFamily="18" charset="0"/>
            </a:endParaRPr>
          </a:p>
        </p:txBody>
      </p:sp>
      <p:sp>
        <p:nvSpPr>
          <p:cNvPr id="1843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276FCC4-11B0-4FD6-834A-5FB7F032624D}" type="slidenum">
              <a:rPr lang="en-US" altLang="en-US" sz="1400" smtClean="0"/>
              <a:pPr/>
              <a:t>18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31300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Socket Methods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95438"/>
            <a:ext cx="8229600" cy="4500562"/>
          </a:xfrm>
        </p:spPr>
        <p:txBody>
          <a:bodyPr/>
          <a:lstStyle/>
          <a:p>
            <a:pPr>
              <a:spcBef>
                <a:spcPts val="1200"/>
              </a:spcBef>
              <a:buFontTx/>
              <a:buNone/>
            </a:pPr>
            <a:r>
              <a:rPr lang="en-US" altLang="en-US" sz="2400" b="1" dirty="0">
                <a:solidFill>
                  <a:schemeClr val="tx2"/>
                </a:solidFill>
                <a:latin typeface="Courier New" pitchFamily="49" charset="0"/>
              </a:rPr>
              <a:t>void close();</a:t>
            </a:r>
          </a:p>
          <a:p>
            <a:pPr>
              <a:spcBef>
                <a:spcPts val="1200"/>
              </a:spcBef>
              <a:buFontTx/>
              <a:buNone/>
            </a:pPr>
            <a:r>
              <a:rPr lang="en-US" altLang="en-US" sz="2400" b="1" dirty="0" err="1">
                <a:solidFill>
                  <a:schemeClr val="tx2"/>
                </a:solidFill>
                <a:latin typeface="Courier New" pitchFamily="49" charset="0"/>
              </a:rPr>
              <a:t>InetAddress</a:t>
            </a:r>
            <a:r>
              <a:rPr lang="en-US" altLang="en-US" sz="2400" b="1" dirty="0">
                <a:solidFill>
                  <a:schemeClr val="tx2"/>
                </a:solidFill>
                <a:latin typeface="Courier New" pitchFamily="49" charset="0"/>
              </a:rPr>
              <a:t> </a:t>
            </a:r>
            <a:r>
              <a:rPr lang="en-US" altLang="en-US" sz="2400" b="1" dirty="0" err="1">
                <a:solidFill>
                  <a:schemeClr val="tx2"/>
                </a:solidFill>
                <a:latin typeface="Courier New" pitchFamily="49" charset="0"/>
              </a:rPr>
              <a:t>getInetAddress</a:t>
            </a:r>
            <a:r>
              <a:rPr lang="en-US" altLang="en-US" sz="2400" b="1" dirty="0">
                <a:solidFill>
                  <a:schemeClr val="tx2"/>
                </a:solidFill>
                <a:latin typeface="Courier New" pitchFamily="49" charset="0"/>
              </a:rPr>
              <a:t>();</a:t>
            </a:r>
            <a:endParaRPr lang="en-US" altLang="en-US" sz="2400" b="1" i="1" dirty="0">
              <a:latin typeface="Courier New" pitchFamily="49" charset="0"/>
            </a:endParaRPr>
          </a:p>
          <a:p>
            <a:pPr>
              <a:spcBef>
                <a:spcPts val="1200"/>
              </a:spcBef>
              <a:buFontTx/>
              <a:buNone/>
            </a:pPr>
            <a:r>
              <a:rPr lang="en-US" altLang="en-US" sz="2400" b="1" dirty="0" err="1">
                <a:solidFill>
                  <a:schemeClr val="tx2"/>
                </a:solidFill>
                <a:latin typeface="Courier New" pitchFamily="49" charset="0"/>
              </a:rPr>
              <a:t>InetAddress</a:t>
            </a:r>
            <a:r>
              <a:rPr lang="en-US" altLang="en-US" sz="2400" b="1" dirty="0">
                <a:solidFill>
                  <a:schemeClr val="tx2"/>
                </a:solidFill>
                <a:latin typeface="Courier New" pitchFamily="49" charset="0"/>
              </a:rPr>
              <a:t> </a:t>
            </a:r>
            <a:r>
              <a:rPr lang="en-US" altLang="en-US" sz="2400" b="1" dirty="0" err="1">
                <a:solidFill>
                  <a:schemeClr val="tx2"/>
                </a:solidFill>
                <a:latin typeface="Courier New" pitchFamily="49" charset="0"/>
              </a:rPr>
              <a:t>getLocalAddress</a:t>
            </a:r>
            <a:r>
              <a:rPr lang="en-US" altLang="en-US" sz="2400" b="1" dirty="0">
                <a:solidFill>
                  <a:schemeClr val="tx2"/>
                </a:solidFill>
                <a:latin typeface="Courier New" pitchFamily="49" charset="0"/>
              </a:rPr>
              <a:t>();</a:t>
            </a:r>
          </a:p>
          <a:p>
            <a:pPr>
              <a:spcBef>
                <a:spcPts val="1200"/>
              </a:spcBef>
              <a:buFontTx/>
              <a:buNone/>
            </a:pPr>
            <a:r>
              <a:rPr lang="en-US" altLang="en-US" sz="2400" b="1" dirty="0" err="1">
                <a:solidFill>
                  <a:schemeClr val="tx2"/>
                </a:solidFill>
                <a:latin typeface="Courier New" pitchFamily="49" charset="0"/>
              </a:rPr>
              <a:t>InputStream</a:t>
            </a:r>
            <a:r>
              <a:rPr lang="en-US" altLang="en-US" sz="2400" b="1" dirty="0">
                <a:solidFill>
                  <a:schemeClr val="tx2"/>
                </a:solidFill>
                <a:latin typeface="Courier New" pitchFamily="49" charset="0"/>
              </a:rPr>
              <a:t> </a:t>
            </a:r>
            <a:r>
              <a:rPr lang="en-US" altLang="en-US" sz="2400" b="1" dirty="0" err="1">
                <a:solidFill>
                  <a:schemeClr val="tx2"/>
                </a:solidFill>
                <a:latin typeface="Courier New" pitchFamily="49" charset="0"/>
              </a:rPr>
              <a:t>getInputStream</a:t>
            </a:r>
            <a:r>
              <a:rPr lang="en-US" altLang="en-US" sz="2400" b="1" dirty="0">
                <a:solidFill>
                  <a:schemeClr val="tx2"/>
                </a:solidFill>
                <a:latin typeface="Courier New" pitchFamily="49" charset="0"/>
              </a:rPr>
              <a:t>();</a:t>
            </a:r>
          </a:p>
          <a:p>
            <a:pPr>
              <a:spcBef>
                <a:spcPts val="1200"/>
              </a:spcBef>
              <a:buFontTx/>
              <a:buNone/>
            </a:pPr>
            <a:r>
              <a:rPr lang="en-US" altLang="en-US" sz="2400" b="1" dirty="0" err="1">
                <a:solidFill>
                  <a:schemeClr val="tx2"/>
                </a:solidFill>
                <a:latin typeface="Courier New" pitchFamily="49" charset="0"/>
              </a:rPr>
              <a:t>OutputStream</a:t>
            </a:r>
            <a:r>
              <a:rPr lang="en-US" altLang="en-US" sz="2400" b="1" dirty="0">
                <a:solidFill>
                  <a:schemeClr val="tx2"/>
                </a:solidFill>
                <a:latin typeface="Courier New" pitchFamily="49" charset="0"/>
              </a:rPr>
              <a:t> </a:t>
            </a:r>
            <a:r>
              <a:rPr lang="en-US" altLang="en-US" sz="2400" b="1" dirty="0" err="1">
                <a:solidFill>
                  <a:schemeClr val="tx2"/>
                </a:solidFill>
                <a:latin typeface="Courier New" pitchFamily="49" charset="0"/>
              </a:rPr>
              <a:t>getOutputStream</a:t>
            </a:r>
            <a:r>
              <a:rPr lang="en-US" altLang="en-US" sz="2400" b="1" dirty="0">
                <a:solidFill>
                  <a:schemeClr val="tx2"/>
                </a:solidFill>
                <a:latin typeface="Courier New" pitchFamily="49" charset="0"/>
              </a:rPr>
              <a:t>();</a:t>
            </a:r>
          </a:p>
          <a:p>
            <a:pPr>
              <a:spcBef>
                <a:spcPts val="1200"/>
              </a:spcBef>
              <a:buFontTx/>
              <a:buNone/>
            </a:pPr>
            <a:endParaRPr lang="en-US" altLang="en-US" sz="2400" b="1" dirty="0">
              <a:solidFill>
                <a:schemeClr val="tx2"/>
              </a:solidFill>
              <a:latin typeface="Courier New" pitchFamily="49" charset="0"/>
            </a:endParaRPr>
          </a:p>
          <a:p>
            <a:pPr>
              <a:spcBef>
                <a:spcPts val="1200"/>
              </a:spcBef>
            </a:pPr>
            <a:r>
              <a:rPr lang="en-US" altLang="en-US" sz="2400" dirty="0"/>
              <a:t>Lots more (setting/getting socket options, partial close, etc.)</a:t>
            </a:r>
            <a:endParaRPr lang="en-US" altLang="en-US" sz="2400" b="1" dirty="0">
              <a:latin typeface="Courier New" pitchFamily="49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latin typeface="Times New Roman" pitchFamily="18" charset="0"/>
            </a:endParaRPr>
          </a:p>
        </p:txBody>
      </p:sp>
      <p:sp>
        <p:nvSpPr>
          <p:cNvPr id="1946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CCA0560-F2E0-4021-8B13-3C7668246F58}" type="slidenum">
              <a:rPr lang="en-US" altLang="en-US" sz="1400" smtClean="0"/>
              <a:pPr/>
              <a:t>19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415590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is a socket?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371600"/>
            <a:ext cx="7924800" cy="5029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Port vs. Socket</a:t>
            </a:r>
          </a:p>
          <a:p>
            <a:pPr marL="114300" indent="0">
              <a:lnSpc>
                <a:spcPct val="90000"/>
              </a:lnSpc>
              <a:buNone/>
            </a:pP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An interface between application and network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The application creates a socket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The socket </a:t>
            </a:r>
            <a:r>
              <a:rPr lang="en-US" altLang="en-US" i="1" dirty="0"/>
              <a:t>type </a:t>
            </a:r>
            <a:r>
              <a:rPr lang="en-US" altLang="en-US" dirty="0"/>
              <a:t>dictates the style of communication</a:t>
            </a:r>
          </a:p>
          <a:p>
            <a:pPr lvl="2">
              <a:lnSpc>
                <a:spcPct val="90000"/>
              </a:lnSpc>
            </a:pPr>
            <a:r>
              <a:rPr lang="en-US" altLang="en-US" sz="2000" dirty="0"/>
              <a:t>reliable vs. best effort</a:t>
            </a:r>
          </a:p>
          <a:p>
            <a:pPr lvl="2">
              <a:lnSpc>
                <a:spcPct val="90000"/>
              </a:lnSpc>
            </a:pPr>
            <a:r>
              <a:rPr lang="en-US" altLang="en-US" sz="2000" dirty="0"/>
              <a:t>connection-oriented vs. connectionless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Once configured the application can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pass data to the socket for network transmission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receive data from the socket (transmitted through the network by some other host)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D74C9-0C3C-4DCE-942D-4BA604EB0001}" type="slidenum">
              <a:rPr lang="en-US" altLang="en-US"/>
              <a:pPr/>
              <a:t>2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Socket I/O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600200"/>
            <a:ext cx="8302625" cy="4648200"/>
          </a:xfrm>
        </p:spPr>
        <p:txBody>
          <a:bodyPr/>
          <a:lstStyle/>
          <a:p>
            <a:r>
              <a:rPr lang="en-US" altLang="en-US" sz="2800" dirty="0"/>
              <a:t>Socket I/O is based on the Java I/O support </a:t>
            </a:r>
          </a:p>
          <a:p>
            <a:pPr lvl="1"/>
            <a:r>
              <a:rPr lang="en-US" altLang="en-US" sz="2400" dirty="0"/>
              <a:t>in the package </a:t>
            </a:r>
            <a:r>
              <a:rPr lang="en-US" altLang="en-US" sz="2400" b="1" dirty="0">
                <a:latin typeface="Courier New" pitchFamily="49" charset="0"/>
              </a:rPr>
              <a:t>java.io</a:t>
            </a:r>
            <a:endParaRPr lang="en-US" altLang="en-US" sz="2400" dirty="0"/>
          </a:p>
          <a:p>
            <a:pPr lvl="2"/>
            <a:endParaRPr lang="en-US" altLang="en-US" dirty="0"/>
          </a:p>
          <a:p>
            <a:r>
              <a:rPr lang="en-US" altLang="en-US" sz="2800" dirty="0" err="1"/>
              <a:t>InputStream</a:t>
            </a:r>
            <a:r>
              <a:rPr lang="en-US" altLang="en-US" sz="2800" dirty="0"/>
              <a:t> and </a:t>
            </a:r>
            <a:r>
              <a:rPr lang="en-US" altLang="en-US" sz="2800" dirty="0" err="1"/>
              <a:t>OutputStream</a:t>
            </a:r>
            <a:r>
              <a:rPr lang="en-US" altLang="en-US" sz="2800" dirty="0"/>
              <a:t> are abstract classes</a:t>
            </a:r>
          </a:p>
          <a:p>
            <a:pPr lvl="1"/>
            <a:r>
              <a:rPr lang="en-US" altLang="en-US" sz="2400" dirty="0"/>
              <a:t>common operations defined for all kinds of </a:t>
            </a:r>
            <a:r>
              <a:rPr lang="en-US" altLang="en-US" sz="2400" dirty="0" err="1"/>
              <a:t>InputStreams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OutputStreams</a:t>
            </a:r>
            <a:r>
              <a:rPr lang="en-US" altLang="en-US" sz="2400" dirty="0"/>
              <a:t>…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latin typeface="Times New Roman" pitchFamily="18" charset="0"/>
            </a:endParaRPr>
          </a:p>
        </p:txBody>
      </p:sp>
      <p:sp>
        <p:nvSpPr>
          <p:cNvPr id="2048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BB5E88A-4AE0-4D3D-8940-E30261C96A63}" type="slidenum">
              <a:rPr lang="en-US" altLang="en-US" sz="1400" smtClean="0"/>
              <a:pPr/>
              <a:t>20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183887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altLang="en-US"/>
              <a:t>InputStream Basics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8382000" cy="46482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b="1">
                <a:latin typeface="Courier New" pitchFamily="49" charset="0"/>
              </a:rPr>
              <a:t>// reads some number of bytes and</a:t>
            </a:r>
          </a:p>
          <a:p>
            <a:pPr>
              <a:buFontTx/>
              <a:buNone/>
            </a:pPr>
            <a:r>
              <a:rPr lang="en-US" altLang="en-US" b="1">
                <a:latin typeface="Courier New" pitchFamily="49" charset="0"/>
              </a:rPr>
              <a:t>// puts in buffer array b</a:t>
            </a:r>
          </a:p>
          <a:p>
            <a:pPr>
              <a:buFontTx/>
              <a:buNone/>
            </a:pPr>
            <a:r>
              <a:rPr lang="en-US" altLang="en-US" b="1">
                <a:latin typeface="Courier New" pitchFamily="49" charset="0"/>
              </a:rPr>
              <a:t>int read(byte[] b);</a:t>
            </a:r>
          </a:p>
          <a:p>
            <a:pPr>
              <a:buFontTx/>
              <a:buNone/>
            </a:pPr>
            <a:endParaRPr lang="en-US" altLang="en-US" b="1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altLang="en-US" b="1">
                <a:latin typeface="Courier New" pitchFamily="49" charset="0"/>
              </a:rPr>
              <a:t>// reads up to len bytes</a:t>
            </a:r>
          </a:p>
          <a:p>
            <a:pPr>
              <a:buFontTx/>
              <a:buNone/>
            </a:pPr>
            <a:r>
              <a:rPr lang="en-US" altLang="en-US" b="1">
                <a:latin typeface="Courier New" pitchFamily="49" charset="0"/>
              </a:rPr>
              <a:t>int read(byte[] b, int off, int len);</a:t>
            </a:r>
          </a:p>
          <a:p>
            <a:pPr>
              <a:buFontTx/>
              <a:buNone/>
            </a:pPr>
            <a:endParaRPr lang="en-US" altLang="en-US" b="1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altLang="en-US"/>
              <a:t>Both methods can throw </a:t>
            </a:r>
            <a:r>
              <a:rPr lang="en-US" altLang="en-US" b="1">
                <a:latin typeface="Courier New" pitchFamily="49" charset="0"/>
              </a:rPr>
              <a:t>IOException</a:t>
            </a:r>
            <a:r>
              <a:rPr lang="en-US" altLang="en-US"/>
              <a:t>.</a:t>
            </a:r>
          </a:p>
          <a:p>
            <a:pPr>
              <a:buFontTx/>
              <a:buNone/>
            </a:pPr>
            <a:r>
              <a:rPr lang="en-US" altLang="en-US"/>
              <a:t>Both return –1 on EOF.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latin typeface="Times New Roman" pitchFamily="18" charset="0"/>
            </a:endParaRPr>
          </a:p>
        </p:txBody>
      </p:sp>
      <p:sp>
        <p:nvSpPr>
          <p:cNvPr id="21509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D54887A-FE50-4579-A404-664CD1891154}" type="slidenum">
              <a:rPr lang="en-US" altLang="en-US" sz="1400" smtClean="0"/>
              <a:pPr/>
              <a:t>21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112184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OutputStream Basics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520700" y="1752600"/>
            <a:ext cx="8528050" cy="43434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en-US" b="1">
                <a:latin typeface="Courier New" pitchFamily="49" charset="0"/>
              </a:rPr>
              <a:t>// writes b.length bytes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b="1">
                <a:latin typeface="Courier New" pitchFamily="49" charset="0"/>
              </a:rPr>
              <a:t>void write(byte[] b);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 b="1">
              <a:latin typeface="Courier New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b="1">
                <a:latin typeface="Courier New" pitchFamily="49" charset="0"/>
              </a:rPr>
              <a:t>// writes len bytes starting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b="1">
                <a:latin typeface="Courier New" pitchFamily="49" charset="0"/>
              </a:rPr>
              <a:t>// at offset off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b="1">
                <a:latin typeface="Courier New" pitchFamily="49" charset="0"/>
              </a:rPr>
              <a:t>void write(byte[] b, int off, int len);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 b="1">
              <a:latin typeface="Courier New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/>
              <a:t>Both methods can throw </a:t>
            </a:r>
            <a:r>
              <a:rPr lang="en-US" altLang="en-US" b="1">
                <a:latin typeface="Courier New" pitchFamily="49" charset="0"/>
              </a:rPr>
              <a:t>IOException</a:t>
            </a:r>
            <a:r>
              <a:rPr lang="en-US" altLang="en-US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latin typeface="Times New Roman" pitchFamily="18" charset="0"/>
            </a:endParaRPr>
          </a:p>
        </p:txBody>
      </p:sp>
      <p:sp>
        <p:nvSpPr>
          <p:cNvPr id="2253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8E352F9-782E-42F2-A0AC-59668698482B}" type="slidenum">
              <a:rPr lang="en-US" altLang="en-US" sz="1400" smtClean="0"/>
              <a:pPr/>
              <a:t>22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339099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ServerSocket Class</a:t>
            </a:r>
            <a:br>
              <a:rPr lang="en-US" altLang="en-US"/>
            </a:br>
            <a:r>
              <a:rPr lang="en-US" altLang="en-US" sz="3600"/>
              <a:t>(TCP Passive Socket)</a:t>
            </a:r>
            <a:endParaRPr lang="en-US" altLang="en-US"/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Constructors:</a:t>
            </a:r>
          </a:p>
          <a:p>
            <a:pPr>
              <a:buFontTx/>
              <a:buNone/>
            </a:pPr>
            <a:endParaRPr lang="en-US" altLang="en-US" sz="24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altLang="en-US" sz="2400" b="1" dirty="0" err="1">
                <a:latin typeface="Courier New" pitchFamily="49" charset="0"/>
              </a:rPr>
              <a:t>ServerSocket</a:t>
            </a:r>
            <a:r>
              <a:rPr lang="en-US" altLang="en-US" sz="2400" b="1" dirty="0">
                <a:latin typeface="Courier New" pitchFamily="49" charset="0"/>
              </a:rPr>
              <a:t>(</a:t>
            </a:r>
            <a:r>
              <a:rPr lang="en-US" altLang="en-US" sz="2400" b="1" dirty="0" err="1">
                <a:latin typeface="Courier New" pitchFamily="49" charset="0"/>
              </a:rPr>
              <a:t>int</a:t>
            </a:r>
            <a:r>
              <a:rPr lang="en-US" altLang="en-US" sz="2400" b="1" dirty="0">
                <a:latin typeface="Courier New" pitchFamily="49" charset="0"/>
              </a:rPr>
              <a:t> port);</a:t>
            </a:r>
          </a:p>
          <a:p>
            <a:pPr>
              <a:buFontTx/>
              <a:buNone/>
            </a:pPr>
            <a:endParaRPr lang="en-US" altLang="en-US" sz="24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altLang="en-US" sz="2400" b="1" dirty="0" err="1">
                <a:latin typeface="Courier New" pitchFamily="49" charset="0"/>
              </a:rPr>
              <a:t>ServerSocket</a:t>
            </a:r>
            <a:r>
              <a:rPr lang="en-US" altLang="en-US" sz="2400" b="1" dirty="0">
                <a:latin typeface="Courier New" pitchFamily="49" charset="0"/>
              </a:rPr>
              <a:t>(</a:t>
            </a:r>
            <a:r>
              <a:rPr lang="en-US" altLang="en-US" sz="2400" b="1" dirty="0" err="1">
                <a:latin typeface="Courier New" pitchFamily="49" charset="0"/>
              </a:rPr>
              <a:t>int</a:t>
            </a:r>
            <a:r>
              <a:rPr lang="en-US" altLang="en-US" sz="2400" b="1" dirty="0">
                <a:latin typeface="Courier New" pitchFamily="49" charset="0"/>
              </a:rPr>
              <a:t> port, </a:t>
            </a:r>
            <a:r>
              <a:rPr lang="en-US" altLang="en-US" sz="2400" b="1" dirty="0" err="1">
                <a:latin typeface="Courier New" pitchFamily="49" charset="0"/>
              </a:rPr>
              <a:t>int</a:t>
            </a:r>
            <a:r>
              <a:rPr lang="en-US" altLang="en-US" sz="2400" b="1" dirty="0">
                <a:latin typeface="Courier New" pitchFamily="49" charset="0"/>
              </a:rPr>
              <a:t> backlog);</a:t>
            </a:r>
          </a:p>
          <a:p>
            <a:pPr>
              <a:buFontTx/>
              <a:buNone/>
            </a:pPr>
            <a:endParaRPr lang="en-US" altLang="en-US" sz="24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altLang="en-US" sz="2400" b="1" dirty="0" err="1">
                <a:latin typeface="Courier New" pitchFamily="49" charset="0"/>
              </a:rPr>
              <a:t>ServerSocket</a:t>
            </a:r>
            <a:r>
              <a:rPr lang="en-US" altLang="en-US" sz="2400" b="1" dirty="0">
                <a:latin typeface="Courier New" pitchFamily="49" charset="0"/>
              </a:rPr>
              <a:t>(</a:t>
            </a:r>
            <a:r>
              <a:rPr lang="en-US" altLang="en-US" sz="2400" b="1" dirty="0" err="1">
                <a:latin typeface="Courier New" pitchFamily="49" charset="0"/>
              </a:rPr>
              <a:t>int</a:t>
            </a:r>
            <a:r>
              <a:rPr lang="en-US" altLang="en-US" sz="2400" b="1" dirty="0">
                <a:latin typeface="Courier New" pitchFamily="49" charset="0"/>
              </a:rPr>
              <a:t> port, </a:t>
            </a:r>
            <a:r>
              <a:rPr lang="en-US" altLang="en-US" sz="2400" b="1" dirty="0" err="1">
                <a:latin typeface="Courier New" pitchFamily="49" charset="0"/>
              </a:rPr>
              <a:t>int</a:t>
            </a:r>
            <a:r>
              <a:rPr lang="en-US" altLang="en-US" sz="2400" b="1" dirty="0">
                <a:latin typeface="Courier New" pitchFamily="49" charset="0"/>
              </a:rPr>
              <a:t> backlog,</a:t>
            </a:r>
          </a:p>
          <a:p>
            <a:pPr>
              <a:buFontTx/>
              <a:buNone/>
            </a:pPr>
            <a:r>
              <a:rPr lang="en-US" altLang="en-US" sz="2400" b="1" dirty="0">
                <a:latin typeface="Courier New" pitchFamily="49" charset="0"/>
              </a:rPr>
              <a:t>			   </a:t>
            </a:r>
            <a:r>
              <a:rPr lang="en-US" altLang="en-US" sz="2400" b="1" dirty="0" err="1">
                <a:latin typeface="Courier New" pitchFamily="49" charset="0"/>
              </a:rPr>
              <a:t>InetAddress</a:t>
            </a:r>
            <a:r>
              <a:rPr lang="en-US" altLang="en-US" sz="2400" b="1" dirty="0">
                <a:latin typeface="Courier New" pitchFamily="49" charset="0"/>
              </a:rPr>
              <a:t> </a:t>
            </a:r>
            <a:r>
              <a:rPr lang="en-US" altLang="en-US" sz="2400" b="1" dirty="0" err="1">
                <a:latin typeface="Courier New" pitchFamily="49" charset="0"/>
              </a:rPr>
              <a:t>bindAddr</a:t>
            </a:r>
            <a:r>
              <a:rPr lang="en-US" altLang="en-US" sz="2400" b="1" dirty="0">
                <a:latin typeface="Courier New" pitchFamily="49" charset="0"/>
              </a:rPr>
              <a:t>);</a:t>
            </a:r>
          </a:p>
          <a:p>
            <a:pPr>
              <a:buFontTx/>
              <a:buNone/>
            </a:pPr>
            <a:endParaRPr lang="en-US" altLang="en-US" sz="2400" b="1" dirty="0">
              <a:latin typeface="Courier New" pitchFamily="49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latin typeface="Times New Roman" pitchFamily="18" charset="0"/>
            </a:endParaRPr>
          </a:p>
        </p:txBody>
      </p:sp>
      <p:sp>
        <p:nvSpPr>
          <p:cNvPr id="2355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A63EE50-33F4-427A-9F4B-CDFC64C48CC5}" type="slidenum">
              <a:rPr lang="en-US" altLang="en-US" sz="1400" smtClean="0"/>
              <a:pPr/>
              <a:t>23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245632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altLang="en-US"/>
              <a:t>ServerSocket Methods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001000" cy="46482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b="1" dirty="0">
                <a:latin typeface="Courier New" pitchFamily="49" charset="0"/>
              </a:rPr>
              <a:t>Socket accept();</a:t>
            </a:r>
          </a:p>
          <a:p>
            <a:pPr>
              <a:buFontTx/>
              <a:buNone/>
            </a:pPr>
            <a:endParaRPr lang="en-US" alt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altLang="en-US" b="1" dirty="0">
                <a:latin typeface="Courier New" pitchFamily="49" charset="0"/>
              </a:rPr>
              <a:t>void close();</a:t>
            </a:r>
          </a:p>
          <a:p>
            <a:pPr>
              <a:buFontTx/>
              <a:buNone/>
            </a:pPr>
            <a:endParaRPr lang="en-US" alt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altLang="en-US" b="1" dirty="0" err="1">
                <a:latin typeface="Courier New" pitchFamily="49" charset="0"/>
              </a:rPr>
              <a:t>InetAddress</a:t>
            </a:r>
            <a:r>
              <a:rPr lang="en-US" altLang="en-US" b="1" dirty="0">
                <a:latin typeface="Courier New" pitchFamily="49" charset="0"/>
              </a:rPr>
              <a:t> </a:t>
            </a:r>
            <a:r>
              <a:rPr lang="en-US" altLang="en-US" b="1" dirty="0" err="1">
                <a:latin typeface="Courier New" pitchFamily="49" charset="0"/>
              </a:rPr>
              <a:t>getInetAddress</a:t>
            </a:r>
            <a:r>
              <a:rPr lang="en-US" altLang="en-US" b="1" dirty="0">
                <a:latin typeface="Courier New" pitchFamily="49" charset="0"/>
              </a:rPr>
              <a:t>();</a:t>
            </a:r>
          </a:p>
          <a:p>
            <a:pPr>
              <a:buFontTx/>
              <a:buNone/>
            </a:pPr>
            <a:endParaRPr lang="en-US" alt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altLang="en-US" b="1" dirty="0" err="1">
                <a:latin typeface="Courier New" pitchFamily="49" charset="0"/>
              </a:rPr>
              <a:t>int</a:t>
            </a:r>
            <a:r>
              <a:rPr lang="en-US" altLang="en-US" b="1" dirty="0">
                <a:latin typeface="Courier New" pitchFamily="49" charset="0"/>
              </a:rPr>
              <a:t> </a:t>
            </a:r>
            <a:r>
              <a:rPr lang="en-US" altLang="en-US" b="1" dirty="0" err="1">
                <a:latin typeface="Courier New" pitchFamily="49" charset="0"/>
              </a:rPr>
              <a:t>getLocalPort</a:t>
            </a:r>
            <a:r>
              <a:rPr lang="en-US" altLang="en-US" b="1" dirty="0">
                <a:latin typeface="Courier New" pitchFamily="49" charset="0"/>
              </a:rPr>
              <a:t>();</a:t>
            </a:r>
          </a:p>
          <a:p>
            <a:pPr>
              <a:buFontTx/>
              <a:buNone/>
            </a:pPr>
            <a:endParaRPr lang="en-US" altLang="en-US" b="1" dirty="0">
              <a:latin typeface="Courier New" pitchFamily="49" charset="0"/>
            </a:endParaRPr>
          </a:p>
          <a:p>
            <a:pPr algn="ctr">
              <a:buFontTx/>
              <a:buNone/>
            </a:pPr>
            <a:r>
              <a:rPr lang="en-US" altLang="en-US" sz="2400" dirty="0">
                <a:solidFill>
                  <a:schemeClr val="tx2"/>
                </a:solidFill>
              </a:rPr>
              <a:t>throw </a:t>
            </a:r>
            <a:r>
              <a:rPr lang="en-US" altLang="en-US" sz="2400" b="1" dirty="0" err="1">
                <a:solidFill>
                  <a:schemeClr val="tx2"/>
                </a:solidFill>
                <a:latin typeface="Courier New" pitchFamily="49" charset="0"/>
              </a:rPr>
              <a:t>IOException</a:t>
            </a:r>
            <a:r>
              <a:rPr lang="en-US" altLang="en-US" sz="2400" b="1" dirty="0">
                <a:solidFill>
                  <a:schemeClr val="tx2"/>
                </a:solidFill>
                <a:latin typeface="Courier New" pitchFamily="49" charset="0"/>
              </a:rPr>
              <a:t>, </a:t>
            </a:r>
            <a:r>
              <a:rPr lang="en-US" altLang="en-US" sz="2400" b="1" dirty="0" err="1">
                <a:solidFill>
                  <a:schemeClr val="tx2"/>
                </a:solidFill>
                <a:latin typeface="Courier New" pitchFamily="49" charset="0"/>
              </a:rPr>
              <a:t>SecurityException</a:t>
            </a:r>
            <a:endParaRPr lang="en-US" altLang="en-US" sz="2400" b="1" dirty="0">
              <a:solidFill>
                <a:schemeClr val="tx2"/>
              </a:solidFill>
              <a:latin typeface="Courier New" pitchFamily="49" charset="0"/>
            </a:endParaRPr>
          </a:p>
          <a:p>
            <a:pPr>
              <a:buFontTx/>
              <a:buNone/>
            </a:pPr>
            <a:endParaRPr lang="en-US" altLang="en-US" b="1" dirty="0">
              <a:latin typeface="Courier New" pitchFamily="49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latin typeface="Times New Roman" pitchFamily="18" charset="0"/>
            </a:endParaRPr>
          </a:p>
        </p:txBody>
      </p:sp>
      <p:sp>
        <p:nvSpPr>
          <p:cNvPr id="2458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727AAA5-BEF8-4898-A34E-317CB6C07AC9}" type="slidenum">
              <a:rPr lang="en-US" altLang="en-US" sz="1400" smtClean="0"/>
              <a:pPr/>
              <a:t>24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3489112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4450"/>
            <a:ext cx="7772400" cy="1143000"/>
          </a:xfrm>
        </p:spPr>
        <p:txBody>
          <a:bodyPr/>
          <a:lstStyle/>
          <a:p>
            <a:r>
              <a:rPr lang="en-US" altLang="ko-KR">
                <a:latin typeface="Tahoma" pitchFamily="34" charset="0"/>
                <a:ea typeface="Gulim" pitchFamily="34" charset="-127"/>
              </a:rPr>
              <a:t>Socket programming with TCP</a:t>
            </a:r>
            <a:endParaRPr lang="en-US" altLang="ko-KR" sz="4800">
              <a:latin typeface="Tahoma" pitchFamily="34" charset="0"/>
              <a:ea typeface="Gulim" pitchFamily="34" charset="-127"/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323850" y="1628775"/>
            <a:ext cx="4114800" cy="46482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ko-KR" sz="2400" dirty="0">
                <a:solidFill>
                  <a:srgbClr val="FF0000"/>
                </a:solidFill>
                <a:latin typeface="Tahoma" pitchFamily="34" charset="0"/>
                <a:ea typeface="Gulim" pitchFamily="34" charset="-127"/>
              </a:rPr>
              <a:t>Example client-server app:</a:t>
            </a:r>
            <a:endParaRPr lang="en-US" altLang="ko-KR" sz="2400" dirty="0">
              <a:latin typeface="Tahoma" pitchFamily="34" charset="0"/>
              <a:ea typeface="Gulim" pitchFamily="34" charset="-127"/>
            </a:endParaRPr>
          </a:p>
          <a:p>
            <a:r>
              <a:rPr lang="en-US" altLang="ko-KR" sz="2000" dirty="0">
                <a:latin typeface="Tahoma" pitchFamily="34" charset="0"/>
                <a:ea typeface="Gulim" pitchFamily="34" charset="-127"/>
              </a:rPr>
              <a:t>client reads line from standard input (</a:t>
            </a:r>
            <a:r>
              <a:rPr lang="en-US" altLang="ko-KR" sz="2000" b="1" dirty="0" err="1">
                <a:latin typeface="Tahoma" pitchFamily="34" charset="0"/>
                <a:ea typeface="Gulim" pitchFamily="34" charset="-127"/>
              </a:rPr>
              <a:t>inFromUser</a:t>
            </a:r>
            <a:r>
              <a:rPr lang="en-US" altLang="ko-KR" sz="2000" dirty="0">
                <a:latin typeface="Tahoma" pitchFamily="34" charset="0"/>
                <a:ea typeface="Gulim" pitchFamily="34" charset="-127"/>
              </a:rPr>
              <a:t> stream) , sends to server via socket (</a:t>
            </a:r>
            <a:r>
              <a:rPr lang="en-US" altLang="ko-KR" sz="2000" b="1" dirty="0" err="1">
                <a:latin typeface="Tahoma" pitchFamily="34" charset="0"/>
                <a:ea typeface="Gulim" pitchFamily="34" charset="-127"/>
              </a:rPr>
              <a:t>outToServer</a:t>
            </a:r>
            <a:r>
              <a:rPr lang="en-US" altLang="ko-KR" sz="2000" dirty="0">
                <a:latin typeface="Tahoma" pitchFamily="34" charset="0"/>
                <a:ea typeface="Gulim" pitchFamily="34" charset="-127"/>
              </a:rPr>
              <a:t> stream)</a:t>
            </a:r>
          </a:p>
          <a:p>
            <a:r>
              <a:rPr lang="en-US" altLang="ko-KR" sz="2000" dirty="0">
                <a:latin typeface="Tahoma" pitchFamily="34" charset="0"/>
                <a:ea typeface="Gulim" pitchFamily="34" charset="-127"/>
              </a:rPr>
              <a:t>server reads line from socket</a:t>
            </a:r>
          </a:p>
          <a:p>
            <a:r>
              <a:rPr lang="en-US" altLang="ko-KR" sz="2000" dirty="0">
                <a:latin typeface="Tahoma" pitchFamily="34" charset="0"/>
                <a:ea typeface="Gulim" pitchFamily="34" charset="-127"/>
              </a:rPr>
              <a:t>server converts line to uppercase, sends back to client</a:t>
            </a:r>
          </a:p>
          <a:p>
            <a:r>
              <a:rPr lang="en-US" altLang="ko-KR" sz="2000" dirty="0">
                <a:latin typeface="Tahoma" pitchFamily="34" charset="0"/>
                <a:ea typeface="Gulim" pitchFamily="34" charset="-127"/>
              </a:rPr>
              <a:t>client reads, prints  modified line from socket (</a:t>
            </a:r>
            <a:r>
              <a:rPr lang="en-US" altLang="ko-KR" sz="2000" b="1" dirty="0" err="1">
                <a:latin typeface="Tahoma" pitchFamily="34" charset="0"/>
                <a:ea typeface="Gulim" pitchFamily="34" charset="-127"/>
              </a:rPr>
              <a:t>inFromServer</a:t>
            </a:r>
            <a:r>
              <a:rPr lang="en-US" altLang="ko-KR" sz="2000" dirty="0">
                <a:latin typeface="Tahoma" pitchFamily="34" charset="0"/>
                <a:ea typeface="Gulim" pitchFamily="34" charset="-127"/>
              </a:rPr>
              <a:t> stream)</a:t>
            </a:r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latin typeface="Times New Roman" pitchFamily="18" charset="0"/>
            </a:endParaRPr>
          </a:p>
        </p:txBody>
      </p:sp>
      <p:sp>
        <p:nvSpPr>
          <p:cNvPr id="104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F5A7EE5-EA10-4CF5-BBF3-78C19BAB1A81}" type="slidenum">
              <a:rPr lang="en-US" altLang="en-US" sz="1400" smtClean="0"/>
              <a:pPr/>
              <a:t>25</a:t>
            </a:fld>
            <a:endParaRPr lang="en-US" altLang="en-US" sz="1400"/>
          </a:p>
        </p:txBody>
      </p:sp>
      <p:sp>
        <p:nvSpPr>
          <p:cNvPr id="1029" name="Rectangle 4"/>
          <p:cNvSpPr>
            <a:spLocks noChangeArrowheads="1"/>
          </p:cNvSpPr>
          <p:nvPr/>
        </p:nvSpPr>
        <p:spPr bwMode="auto">
          <a:xfrm>
            <a:off x="0" y="13954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5059363" y="1397000"/>
          <a:ext cx="3670300" cy="479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6" r:id="rId3" imgW="4992624" imgH="5675376" progId="Visio.Drawing.5">
                  <p:embed/>
                </p:oleObj>
              </mc:Choice>
              <mc:Fallback>
                <p:oleObj r:id="rId3" imgW="4992624" imgH="5675376" progId="Visio.Drawing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9363" y="1397000"/>
                        <a:ext cx="3670300" cy="4791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" name="Text Box 6"/>
          <p:cNvSpPr txBox="1">
            <a:spLocks noChangeArrowheads="1"/>
          </p:cNvSpPr>
          <p:nvPr/>
        </p:nvSpPr>
        <p:spPr bwMode="auto">
          <a:xfrm>
            <a:off x="7132638" y="2806700"/>
            <a:ext cx="2011362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ko-KR" sz="1600">
                <a:solidFill>
                  <a:srgbClr val="FF0000"/>
                </a:solidFill>
                <a:latin typeface="Tahoma" pitchFamily="34" charset="0"/>
                <a:ea typeface="Gulim" pitchFamily="34" charset="-127"/>
              </a:rPr>
              <a:t>Input stream: 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ko-KR" sz="1600">
                <a:latin typeface="Tahoma" pitchFamily="34" charset="0"/>
                <a:ea typeface="Gulim" pitchFamily="34" charset="-127"/>
              </a:rPr>
              <a:t>sequence of bytes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ko-KR" sz="1600">
                <a:latin typeface="Tahoma" pitchFamily="34" charset="0"/>
                <a:ea typeface="Gulim" pitchFamily="34" charset="-127"/>
              </a:rPr>
              <a:t>into process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4603750" y="3419475"/>
            <a:ext cx="21844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ko-KR" sz="1600">
                <a:solidFill>
                  <a:srgbClr val="FF0000"/>
                </a:solidFill>
                <a:latin typeface="Tahoma" pitchFamily="34" charset="0"/>
                <a:ea typeface="Gulim" pitchFamily="34" charset="-127"/>
              </a:rPr>
              <a:t>output stream: 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ko-KR" sz="1600">
                <a:latin typeface="Tahoma" pitchFamily="34" charset="0"/>
                <a:ea typeface="Gulim" pitchFamily="34" charset="-127"/>
              </a:rPr>
              <a:t>sequence of bytes 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ko-KR" sz="1600">
                <a:latin typeface="Tahoma" pitchFamily="34" charset="0"/>
                <a:ea typeface="Gulim" pitchFamily="34" charset="-127"/>
              </a:rPr>
              <a:t>out of process</a:t>
            </a:r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6162675" y="4108450"/>
            <a:ext cx="450850" cy="2508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 flipH="1" flipV="1">
            <a:off x="6840538" y="3144838"/>
            <a:ext cx="301625" cy="2635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34" name="Line 10"/>
          <p:cNvSpPr>
            <a:spLocks noChangeShapeType="1"/>
          </p:cNvSpPr>
          <p:nvPr/>
        </p:nvSpPr>
        <p:spPr bwMode="auto">
          <a:xfrm>
            <a:off x="7132638" y="3386138"/>
            <a:ext cx="173037" cy="67468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5305425" y="2608263"/>
            <a:ext cx="1206500" cy="762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ko-KR" sz="2000">
                <a:solidFill>
                  <a:schemeClr val="accent2"/>
                </a:solidFill>
                <a:latin typeface="Tahoma" pitchFamily="34" charset="0"/>
                <a:ea typeface="Gulim" pitchFamily="34" charset="-127"/>
              </a:rPr>
              <a:t>Client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ko-KR" sz="2000">
                <a:solidFill>
                  <a:schemeClr val="accent2"/>
                </a:solidFill>
                <a:latin typeface="Tahoma" pitchFamily="34" charset="0"/>
                <a:ea typeface="Gulim" pitchFamily="34" charset="-127"/>
              </a:rPr>
              <a:t>process</a:t>
            </a:r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6418263" y="5132388"/>
            <a:ext cx="1450975" cy="547687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037" name="Text Box 13"/>
          <p:cNvSpPr txBox="1">
            <a:spLocks noChangeArrowheads="1"/>
          </p:cNvSpPr>
          <p:nvPr/>
        </p:nvSpPr>
        <p:spPr bwMode="auto">
          <a:xfrm>
            <a:off x="6342063" y="5076825"/>
            <a:ext cx="15414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ko-KR" sz="1800">
                <a:solidFill>
                  <a:schemeClr val="bg1"/>
                </a:solidFill>
                <a:latin typeface="Tahoma" pitchFamily="34" charset="0"/>
                <a:ea typeface="Gulim" pitchFamily="34" charset="-127"/>
              </a:rPr>
              <a:t>client TCP socket</a:t>
            </a:r>
            <a:endParaRPr lang="en-US" altLang="ko-KR" sz="1800">
              <a:latin typeface="Tahoma" pitchFamily="34" charset="0"/>
              <a:ea typeface="Gulim" pitchFamily="34" charset="-127"/>
            </a:endParaRPr>
          </a:p>
        </p:txBody>
      </p:sp>
      <p:sp>
        <p:nvSpPr>
          <p:cNvPr id="1038" name="Line 14"/>
          <p:cNvSpPr>
            <a:spLocks noChangeShapeType="1"/>
          </p:cNvSpPr>
          <p:nvPr/>
        </p:nvSpPr>
        <p:spPr bwMode="auto">
          <a:xfrm flipV="1">
            <a:off x="7427913" y="5624513"/>
            <a:ext cx="0" cy="438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3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8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60350"/>
            <a:ext cx="7772400" cy="1143000"/>
          </a:xfrm>
        </p:spPr>
        <p:txBody>
          <a:bodyPr/>
          <a:lstStyle/>
          <a:p>
            <a:r>
              <a:rPr lang="en-US" altLang="ko-KR" sz="3600">
                <a:latin typeface="Tahoma" pitchFamily="34" charset="0"/>
                <a:ea typeface="Gulim" pitchFamily="34" charset="-127"/>
              </a:rPr>
              <a:t>Client/server socket interaction: TCP</a:t>
            </a:r>
            <a:endParaRPr lang="en-US" altLang="ko-KR">
              <a:latin typeface="Tahoma" pitchFamily="34" charset="0"/>
              <a:ea typeface="Gulim" pitchFamily="34" charset="-127"/>
            </a:endParaRPr>
          </a:p>
        </p:txBody>
      </p:sp>
      <p:sp>
        <p:nvSpPr>
          <p:cNvPr id="3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latin typeface="Times New Roman" pitchFamily="18" charset="0"/>
            </a:endParaRPr>
          </a:p>
        </p:txBody>
      </p:sp>
      <p:sp>
        <p:nvSpPr>
          <p:cNvPr id="2561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CA6061A-58BB-43E6-B42F-6FD1E763AFCD}" type="slidenum">
              <a:rPr lang="en-US" altLang="en-US" sz="1400" smtClean="0"/>
              <a:pPr/>
              <a:t>26</a:t>
            </a:fld>
            <a:endParaRPr lang="en-US" altLang="en-US" sz="140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312863" y="3217863"/>
            <a:ext cx="2093912" cy="927100"/>
            <a:chOff x="827" y="2027"/>
            <a:chExt cx="1319" cy="584"/>
          </a:xfrm>
        </p:grpSpPr>
        <p:sp>
          <p:nvSpPr>
            <p:cNvPr id="25639" name="Text Box 4"/>
            <p:cNvSpPr txBox="1">
              <a:spLocks noChangeArrowheads="1"/>
            </p:cNvSpPr>
            <p:nvPr/>
          </p:nvSpPr>
          <p:spPr bwMode="auto">
            <a:xfrm>
              <a:off x="827" y="2027"/>
              <a:ext cx="1054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ko-KR" sz="1400">
                  <a:latin typeface="Tahoma" pitchFamily="34" charset="0"/>
                  <a:ea typeface="Gulim" pitchFamily="34" charset="-127"/>
                </a:rPr>
                <a:t>wait for incoming</a:t>
              </a:r>
            </a:p>
            <a:p>
              <a:r>
                <a:rPr lang="en-US" altLang="ko-KR" sz="1400">
                  <a:latin typeface="Tahoma" pitchFamily="34" charset="0"/>
                  <a:ea typeface="Gulim" pitchFamily="34" charset="-127"/>
                </a:rPr>
                <a:t>connection request</a:t>
              </a:r>
              <a:endParaRPr lang="en-US" altLang="ko-KR">
                <a:latin typeface="Tahoma" pitchFamily="34" charset="0"/>
                <a:ea typeface="Gulim" pitchFamily="34" charset="-127"/>
              </a:endParaRPr>
            </a:p>
          </p:txBody>
        </p:sp>
        <p:sp>
          <p:nvSpPr>
            <p:cNvPr id="25640" name="Text Box 5"/>
            <p:cNvSpPr txBox="1">
              <a:spLocks noChangeArrowheads="1"/>
            </p:cNvSpPr>
            <p:nvPr/>
          </p:nvSpPr>
          <p:spPr bwMode="auto">
            <a:xfrm>
              <a:off x="828" y="2285"/>
              <a:ext cx="1318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ko-KR" sz="1400">
                  <a:solidFill>
                    <a:srgbClr val="FF0000"/>
                  </a:solidFill>
                  <a:latin typeface="Tahoma" pitchFamily="34" charset="0"/>
                  <a:ea typeface="Gulim" pitchFamily="34" charset="-127"/>
                </a:rPr>
                <a:t>connectionSocket =</a:t>
              </a:r>
            </a:p>
            <a:p>
              <a:r>
                <a:rPr lang="en-US" altLang="ko-KR" sz="1400">
                  <a:solidFill>
                    <a:srgbClr val="FF0000"/>
                  </a:solidFill>
                  <a:latin typeface="Tahoma" pitchFamily="34" charset="0"/>
                  <a:ea typeface="Gulim" pitchFamily="34" charset="-127"/>
                </a:rPr>
                <a:t>welcomeSocket.accept()</a:t>
              </a:r>
              <a:endParaRPr lang="en-US" altLang="ko-KR">
                <a:latin typeface="Tahoma" pitchFamily="34" charset="0"/>
                <a:ea typeface="Gulim" pitchFamily="34" charset="-127"/>
              </a:endParaRP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1303338" y="1881188"/>
            <a:ext cx="1635125" cy="1414462"/>
            <a:chOff x="821" y="1185"/>
            <a:chExt cx="1030" cy="891"/>
          </a:xfrm>
        </p:grpSpPr>
        <p:grpSp>
          <p:nvGrpSpPr>
            <p:cNvPr id="25635" name="Group 7"/>
            <p:cNvGrpSpPr>
              <a:grpSpLocks/>
            </p:cNvGrpSpPr>
            <p:nvPr/>
          </p:nvGrpSpPr>
          <p:grpSpPr bwMode="auto">
            <a:xfrm>
              <a:off x="821" y="1185"/>
              <a:ext cx="1030" cy="712"/>
              <a:chOff x="329" y="1209"/>
              <a:chExt cx="1030" cy="712"/>
            </a:xfrm>
          </p:grpSpPr>
          <p:sp>
            <p:nvSpPr>
              <p:cNvPr id="25637" name="Text Box 8"/>
              <p:cNvSpPr txBox="1">
                <a:spLocks noChangeArrowheads="1"/>
              </p:cNvSpPr>
              <p:nvPr/>
            </p:nvSpPr>
            <p:spPr bwMode="auto">
              <a:xfrm>
                <a:off x="329" y="1209"/>
                <a:ext cx="1005" cy="4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ko-KR" sz="1400">
                    <a:latin typeface="Tahoma" pitchFamily="34" charset="0"/>
                    <a:ea typeface="Gulim" pitchFamily="34" charset="-127"/>
                  </a:rPr>
                  <a:t>create socket,</a:t>
                </a:r>
              </a:p>
              <a:p>
                <a:r>
                  <a:rPr lang="en-US" altLang="ko-KR" sz="1400">
                    <a:latin typeface="Tahoma" pitchFamily="34" charset="0"/>
                    <a:ea typeface="Gulim" pitchFamily="34" charset="-127"/>
                  </a:rPr>
                  <a:t>port=</a:t>
                </a:r>
                <a:r>
                  <a:rPr lang="en-US" altLang="ko-KR" sz="1400" b="1">
                    <a:latin typeface="Tahoma" pitchFamily="34" charset="0"/>
                    <a:ea typeface="Gulim" pitchFamily="34" charset="-127"/>
                  </a:rPr>
                  <a:t>x</a:t>
                </a:r>
                <a:r>
                  <a:rPr lang="en-US" altLang="ko-KR" sz="1400">
                    <a:latin typeface="Tahoma" pitchFamily="34" charset="0"/>
                    <a:ea typeface="Gulim" pitchFamily="34" charset="-127"/>
                  </a:rPr>
                  <a:t>, for</a:t>
                </a:r>
              </a:p>
              <a:p>
                <a:r>
                  <a:rPr lang="en-US" altLang="ko-KR" sz="1400">
                    <a:latin typeface="Tahoma" pitchFamily="34" charset="0"/>
                    <a:ea typeface="Gulim" pitchFamily="34" charset="-127"/>
                  </a:rPr>
                  <a:t>incoming request:</a:t>
                </a:r>
                <a:endParaRPr lang="en-US" altLang="ko-KR">
                  <a:latin typeface="Tahoma" pitchFamily="34" charset="0"/>
                  <a:ea typeface="Gulim" pitchFamily="34" charset="-127"/>
                </a:endParaRPr>
              </a:p>
            </p:txBody>
          </p:sp>
          <p:sp>
            <p:nvSpPr>
              <p:cNvPr id="25638" name="Text Box 9"/>
              <p:cNvSpPr txBox="1">
                <a:spLocks noChangeArrowheads="1"/>
              </p:cNvSpPr>
              <p:nvPr/>
            </p:nvSpPr>
            <p:spPr bwMode="auto">
              <a:xfrm>
                <a:off x="331" y="1595"/>
                <a:ext cx="1028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r"/>
                <a:r>
                  <a:rPr lang="en-US" altLang="ko-KR" sz="1400">
                    <a:solidFill>
                      <a:srgbClr val="FF0000"/>
                    </a:solidFill>
                    <a:latin typeface="Tahoma" pitchFamily="34" charset="0"/>
                    <a:ea typeface="Gulim" pitchFamily="34" charset="-127"/>
                  </a:rPr>
                  <a:t>welcomeSocket = </a:t>
                </a:r>
              </a:p>
              <a:p>
                <a:pPr algn="r"/>
                <a:r>
                  <a:rPr lang="en-US" altLang="ko-KR" sz="1400">
                    <a:solidFill>
                      <a:srgbClr val="FF0000"/>
                    </a:solidFill>
                    <a:latin typeface="Tahoma" pitchFamily="34" charset="0"/>
                    <a:ea typeface="Gulim" pitchFamily="34" charset="-127"/>
                  </a:rPr>
                  <a:t>ServerSocket()</a:t>
                </a:r>
                <a:endParaRPr lang="en-US" altLang="ko-KR">
                  <a:latin typeface="Tahoma" pitchFamily="34" charset="0"/>
                  <a:ea typeface="Gulim" pitchFamily="34" charset="-127"/>
                </a:endParaRPr>
              </a:p>
            </p:txBody>
          </p:sp>
        </p:grpSp>
        <p:sp>
          <p:nvSpPr>
            <p:cNvPr id="25636" name="Line 10"/>
            <p:cNvSpPr>
              <a:spLocks noChangeShapeType="1"/>
            </p:cNvSpPr>
            <p:nvPr/>
          </p:nvSpPr>
          <p:spPr bwMode="auto">
            <a:xfrm>
              <a:off x="1284" y="1872"/>
              <a:ext cx="0" cy="20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5075238" y="3149600"/>
            <a:ext cx="2300287" cy="909638"/>
            <a:chOff x="3323" y="1156"/>
            <a:chExt cx="1449" cy="573"/>
          </a:xfrm>
        </p:grpSpPr>
        <p:sp>
          <p:nvSpPr>
            <p:cNvPr id="25633" name="Text Box 12"/>
            <p:cNvSpPr txBox="1">
              <a:spLocks noChangeArrowheads="1"/>
            </p:cNvSpPr>
            <p:nvPr/>
          </p:nvSpPr>
          <p:spPr bwMode="auto">
            <a:xfrm>
              <a:off x="3335" y="1156"/>
              <a:ext cx="1437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ko-KR" sz="1400">
                  <a:latin typeface="Tahoma" pitchFamily="34" charset="0"/>
                  <a:ea typeface="Gulim" pitchFamily="34" charset="-127"/>
                </a:rPr>
                <a:t>create socket,</a:t>
              </a:r>
            </a:p>
            <a:p>
              <a:r>
                <a:rPr lang="en-US" altLang="ko-KR" sz="1400">
                  <a:latin typeface="Tahoma" pitchFamily="34" charset="0"/>
                  <a:ea typeface="Gulim" pitchFamily="34" charset="-127"/>
                </a:rPr>
                <a:t>connect to </a:t>
              </a:r>
              <a:r>
                <a:rPr lang="en-US" altLang="ko-KR" sz="1400" b="1">
                  <a:latin typeface="Tahoma" pitchFamily="34" charset="0"/>
                  <a:ea typeface="Gulim" pitchFamily="34" charset="-127"/>
                </a:rPr>
                <a:t>hostid</a:t>
              </a:r>
              <a:r>
                <a:rPr lang="en-US" altLang="ko-KR" sz="1400">
                  <a:latin typeface="Tahoma" pitchFamily="34" charset="0"/>
                  <a:ea typeface="Gulim" pitchFamily="34" charset="-127"/>
                </a:rPr>
                <a:t>, port=</a:t>
              </a:r>
              <a:r>
                <a:rPr lang="en-US" altLang="ko-KR" sz="1400" b="1">
                  <a:latin typeface="Tahoma" pitchFamily="34" charset="0"/>
                  <a:ea typeface="Gulim" pitchFamily="34" charset="-127"/>
                </a:rPr>
                <a:t>x</a:t>
              </a:r>
              <a:endParaRPr lang="en-US" altLang="ko-KR">
                <a:latin typeface="Tahoma" pitchFamily="34" charset="0"/>
                <a:ea typeface="Gulim" pitchFamily="34" charset="-127"/>
              </a:endParaRPr>
            </a:p>
          </p:txBody>
        </p:sp>
        <p:sp>
          <p:nvSpPr>
            <p:cNvPr id="25634" name="Text Box 13"/>
            <p:cNvSpPr txBox="1">
              <a:spLocks noChangeArrowheads="1"/>
            </p:cNvSpPr>
            <p:nvPr/>
          </p:nvSpPr>
          <p:spPr bwMode="auto">
            <a:xfrm>
              <a:off x="3323" y="1403"/>
              <a:ext cx="856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r"/>
              <a:r>
                <a:rPr lang="en-US" altLang="ko-KR" sz="1400">
                  <a:solidFill>
                    <a:srgbClr val="FF0000"/>
                  </a:solidFill>
                  <a:latin typeface="Tahoma" pitchFamily="34" charset="0"/>
                  <a:ea typeface="Gulim" pitchFamily="34" charset="-127"/>
                </a:rPr>
                <a:t>clientSocket = </a:t>
              </a:r>
            </a:p>
            <a:p>
              <a:pPr algn="r"/>
              <a:r>
                <a:rPr lang="en-US" altLang="ko-KR" sz="1400">
                  <a:solidFill>
                    <a:srgbClr val="FF0000"/>
                  </a:solidFill>
                  <a:latin typeface="Tahoma" pitchFamily="34" charset="0"/>
                  <a:ea typeface="Gulim" pitchFamily="34" charset="-127"/>
                </a:rPr>
                <a:t>Socket()</a:t>
              </a:r>
              <a:endParaRPr lang="en-US" altLang="ko-KR">
                <a:latin typeface="Tahoma" pitchFamily="34" charset="0"/>
                <a:ea typeface="Gulim" pitchFamily="34" charset="-127"/>
              </a:endParaRPr>
            </a:p>
          </p:txBody>
        </p:sp>
      </p:grpSp>
      <p:grpSp>
        <p:nvGrpSpPr>
          <p:cNvPr id="6" name="Group 14"/>
          <p:cNvGrpSpPr>
            <a:grpSpLocks/>
          </p:cNvGrpSpPr>
          <p:nvPr/>
        </p:nvGrpSpPr>
        <p:grpSpPr bwMode="auto">
          <a:xfrm>
            <a:off x="1276350" y="3124200"/>
            <a:ext cx="5462588" cy="3352800"/>
            <a:chOff x="804" y="1968"/>
            <a:chExt cx="3441" cy="2112"/>
          </a:xfrm>
        </p:grpSpPr>
        <p:sp>
          <p:nvSpPr>
            <p:cNvPr id="25626" name="Text Box 15"/>
            <p:cNvSpPr txBox="1">
              <a:spLocks noChangeArrowheads="1"/>
            </p:cNvSpPr>
            <p:nvPr/>
          </p:nvSpPr>
          <p:spPr bwMode="auto">
            <a:xfrm>
              <a:off x="839" y="3641"/>
              <a:ext cx="977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ko-KR" sz="1400">
                  <a:latin typeface="Tahoma" pitchFamily="34" charset="0"/>
                  <a:ea typeface="Gulim" pitchFamily="34" charset="-127"/>
                </a:rPr>
                <a:t>close</a:t>
              </a:r>
            </a:p>
            <a:p>
              <a:r>
                <a:rPr lang="en-US" altLang="ko-KR" sz="1400">
                  <a:solidFill>
                    <a:srgbClr val="FF0000"/>
                  </a:solidFill>
                  <a:latin typeface="Tahoma" pitchFamily="34" charset="0"/>
                  <a:ea typeface="Gulim" pitchFamily="34" charset="-127"/>
                </a:rPr>
                <a:t>connectionSocket</a:t>
              </a:r>
              <a:endParaRPr lang="en-US" altLang="ko-KR">
                <a:latin typeface="Tahoma" pitchFamily="34" charset="0"/>
                <a:ea typeface="Gulim" pitchFamily="34" charset="-127"/>
              </a:endParaRPr>
            </a:p>
          </p:txBody>
        </p:sp>
        <p:sp>
          <p:nvSpPr>
            <p:cNvPr id="25627" name="Line 16"/>
            <p:cNvSpPr>
              <a:spLocks noChangeShapeType="1"/>
            </p:cNvSpPr>
            <p:nvPr/>
          </p:nvSpPr>
          <p:spPr bwMode="auto">
            <a:xfrm>
              <a:off x="1290" y="3564"/>
              <a:ext cx="0" cy="20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5628" name="Freeform 17"/>
            <p:cNvSpPr>
              <a:spLocks/>
            </p:cNvSpPr>
            <p:nvPr/>
          </p:nvSpPr>
          <p:spPr bwMode="auto">
            <a:xfrm>
              <a:off x="804" y="1968"/>
              <a:ext cx="492" cy="2112"/>
            </a:xfrm>
            <a:custGeom>
              <a:avLst/>
              <a:gdLst>
                <a:gd name="T0" fmla="*/ 492 w 492"/>
                <a:gd name="T1" fmla="*/ 1968 h 2112"/>
                <a:gd name="T2" fmla="*/ 492 w 492"/>
                <a:gd name="T3" fmla="*/ 2112 h 2112"/>
                <a:gd name="T4" fmla="*/ 0 w 492"/>
                <a:gd name="T5" fmla="*/ 2112 h 2112"/>
                <a:gd name="T6" fmla="*/ 0 w 492"/>
                <a:gd name="T7" fmla="*/ 0 h 2112"/>
                <a:gd name="T8" fmla="*/ 402 w 492"/>
                <a:gd name="T9" fmla="*/ 0 h 21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2"/>
                <a:gd name="T16" fmla="*/ 0 h 2112"/>
                <a:gd name="T17" fmla="*/ 492 w 492"/>
                <a:gd name="T18" fmla="*/ 2112 h 21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2" h="2112">
                  <a:moveTo>
                    <a:pt x="492" y="1968"/>
                  </a:moveTo>
                  <a:lnTo>
                    <a:pt x="492" y="2112"/>
                  </a:lnTo>
                  <a:lnTo>
                    <a:pt x="0" y="2112"/>
                  </a:lnTo>
                  <a:lnTo>
                    <a:pt x="0" y="0"/>
                  </a:lnTo>
                  <a:lnTo>
                    <a:pt x="402" y="0"/>
                  </a:ln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25629" name="Group 18"/>
            <p:cNvGrpSpPr>
              <a:grpSpLocks/>
            </p:cNvGrpSpPr>
            <p:nvPr/>
          </p:nvGrpSpPr>
          <p:grpSpPr bwMode="auto">
            <a:xfrm>
              <a:off x="3365" y="3377"/>
              <a:ext cx="880" cy="692"/>
              <a:chOff x="3365" y="3377"/>
              <a:chExt cx="880" cy="692"/>
            </a:xfrm>
          </p:grpSpPr>
          <p:sp>
            <p:nvSpPr>
              <p:cNvPr id="25630" name="Text Box 19"/>
              <p:cNvSpPr txBox="1">
                <a:spLocks noChangeArrowheads="1"/>
              </p:cNvSpPr>
              <p:nvPr/>
            </p:nvSpPr>
            <p:spPr bwMode="auto">
              <a:xfrm>
                <a:off x="3365" y="3377"/>
                <a:ext cx="880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ko-KR" sz="1400">
                    <a:latin typeface="Tahoma" pitchFamily="34" charset="0"/>
                    <a:ea typeface="Gulim" pitchFamily="34" charset="-127"/>
                  </a:rPr>
                  <a:t>read reply from</a:t>
                </a:r>
              </a:p>
              <a:p>
                <a:r>
                  <a:rPr lang="en-US" altLang="ko-KR" sz="1400">
                    <a:solidFill>
                      <a:srgbClr val="FF0000"/>
                    </a:solidFill>
                    <a:latin typeface="Tahoma" pitchFamily="34" charset="0"/>
                    <a:ea typeface="Gulim" pitchFamily="34" charset="-127"/>
                  </a:rPr>
                  <a:t>clientSocket</a:t>
                </a:r>
                <a:endParaRPr lang="en-US" altLang="ko-KR">
                  <a:latin typeface="Tahoma" pitchFamily="34" charset="0"/>
                  <a:ea typeface="Gulim" pitchFamily="34" charset="-127"/>
                </a:endParaRPr>
              </a:p>
            </p:txBody>
          </p:sp>
          <p:sp>
            <p:nvSpPr>
              <p:cNvPr id="25631" name="Text Box 20"/>
              <p:cNvSpPr txBox="1">
                <a:spLocks noChangeArrowheads="1"/>
              </p:cNvSpPr>
              <p:nvPr/>
            </p:nvSpPr>
            <p:spPr bwMode="auto">
              <a:xfrm>
                <a:off x="3389" y="3743"/>
                <a:ext cx="705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ko-KR" sz="1400">
                    <a:latin typeface="Tahoma" pitchFamily="34" charset="0"/>
                    <a:ea typeface="Gulim" pitchFamily="34" charset="-127"/>
                  </a:rPr>
                  <a:t>close</a:t>
                </a:r>
              </a:p>
              <a:p>
                <a:r>
                  <a:rPr lang="en-US" altLang="ko-KR" sz="1400">
                    <a:solidFill>
                      <a:srgbClr val="FF0000"/>
                    </a:solidFill>
                    <a:latin typeface="Tahoma" pitchFamily="34" charset="0"/>
                    <a:ea typeface="Gulim" pitchFamily="34" charset="-127"/>
                  </a:rPr>
                  <a:t>clientSocket</a:t>
                </a:r>
                <a:endParaRPr lang="en-US" altLang="ko-KR">
                  <a:latin typeface="Tahoma" pitchFamily="34" charset="0"/>
                  <a:ea typeface="Gulim" pitchFamily="34" charset="-127"/>
                </a:endParaRPr>
              </a:p>
            </p:txBody>
          </p:sp>
          <p:sp>
            <p:nvSpPr>
              <p:cNvPr id="25632" name="Line 21"/>
              <p:cNvSpPr>
                <a:spLocks noChangeShapeType="1"/>
              </p:cNvSpPr>
              <p:nvPr/>
            </p:nvSpPr>
            <p:spPr bwMode="auto">
              <a:xfrm>
                <a:off x="3816" y="3690"/>
                <a:ext cx="0" cy="204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25607" name="Text Box 22"/>
          <p:cNvSpPr txBox="1">
            <a:spLocks noChangeArrowheads="1"/>
          </p:cNvSpPr>
          <p:nvPr/>
        </p:nvSpPr>
        <p:spPr bwMode="auto">
          <a:xfrm>
            <a:off x="685800" y="1314450"/>
            <a:ext cx="31924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ko-KR">
                <a:latin typeface="Tahoma" pitchFamily="34" charset="0"/>
                <a:ea typeface="Gulim" pitchFamily="34" charset="-127"/>
              </a:rPr>
              <a:t>Server </a:t>
            </a:r>
            <a:r>
              <a:rPr lang="en-US" altLang="ko-KR" sz="1800">
                <a:latin typeface="Tahoma" pitchFamily="34" charset="0"/>
                <a:ea typeface="Gulim" pitchFamily="34" charset="-127"/>
              </a:rPr>
              <a:t>(running on </a:t>
            </a:r>
            <a:r>
              <a:rPr lang="en-US" altLang="ko-KR" sz="1800" b="1">
                <a:latin typeface="Tahoma" pitchFamily="34" charset="0"/>
                <a:ea typeface="Gulim" pitchFamily="34" charset="-127"/>
              </a:rPr>
              <a:t>hostid</a:t>
            </a:r>
            <a:r>
              <a:rPr lang="en-US" altLang="ko-KR" sz="1800">
                <a:latin typeface="Tahoma" pitchFamily="34" charset="0"/>
                <a:ea typeface="Gulim" pitchFamily="34" charset="-127"/>
              </a:rPr>
              <a:t>)</a:t>
            </a:r>
            <a:endParaRPr lang="en-US" altLang="ko-KR">
              <a:latin typeface="Tahoma" pitchFamily="34" charset="0"/>
              <a:ea typeface="Gulim" pitchFamily="34" charset="-127"/>
            </a:endParaRPr>
          </a:p>
        </p:txBody>
      </p:sp>
      <p:sp>
        <p:nvSpPr>
          <p:cNvPr id="25608" name="Text Box 23"/>
          <p:cNvSpPr txBox="1">
            <a:spLocks noChangeArrowheads="1"/>
          </p:cNvSpPr>
          <p:nvPr/>
        </p:nvSpPr>
        <p:spPr bwMode="auto">
          <a:xfrm>
            <a:off x="5291138" y="1333500"/>
            <a:ext cx="938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ko-KR">
                <a:latin typeface="Tahoma" pitchFamily="34" charset="0"/>
                <a:ea typeface="Gulim" pitchFamily="34" charset="-127"/>
              </a:rPr>
              <a:t>Client</a:t>
            </a:r>
          </a:p>
        </p:txBody>
      </p:sp>
      <p:grpSp>
        <p:nvGrpSpPr>
          <p:cNvPr id="8" name="Group 24"/>
          <p:cNvGrpSpPr>
            <a:grpSpLocks/>
          </p:cNvGrpSpPr>
          <p:nvPr/>
        </p:nvGrpSpPr>
        <p:grpSpPr bwMode="auto">
          <a:xfrm>
            <a:off x="2933700" y="4010025"/>
            <a:ext cx="4027488" cy="1371600"/>
            <a:chOff x="1848" y="2526"/>
            <a:chExt cx="2537" cy="864"/>
          </a:xfrm>
        </p:grpSpPr>
        <p:sp>
          <p:nvSpPr>
            <p:cNvPr id="25621" name="Line 25"/>
            <p:cNvSpPr>
              <a:spLocks noChangeShapeType="1"/>
            </p:cNvSpPr>
            <p:nvPr/>
          </p:nvSpPr>
          <p:spPr bwMode="auto">
            <a:xfrm flipH="1">
              <a:off x="3792" y="2964"/>
              <a:ext cx="6" cy="426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25622" name="Group 26"/>
            <p:cNvGrpSpPr>
              <a:grpSpLocks/>
            </p:cNvGrpSpPr>
            <p:nvPr/>
          </p:nvGrpSpPr>
          <p:grpSpPr bwMode="auto">
            <a:xfrm>
              <a:off x="1848" y="2526"/>
              <a:ext cx="2537" cy="516"/>
              <a:chOff x="1848" y="2526"/>
              <a:chExt cx="2537" cy="516"/>
            </a:xfrm>
          </p:grpSpPr>
          <p:sp>
            <p:nvSpPr>
              <p:cNvPr id="25623" name="Text Box 27"/>
              <p:cNvSpPr txBox="1">
                <a:spLocks noChangeArrowheads="1"/>
              </p:cNvSpPr>
              <p:nvPr/>
            </p:nvSpPr>
            <p:spPr bwMode="auto">
              <a:xfrm>
                <a:off x="3335" y="2675"/>
                <a:ext cx="1050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ko-KR" sz="1400">
                    <a:latin typeface="Tahoma" pitchFamily="34" charset="0"/>
                    <a:ea typeface="Gulim" pitchFamily="34" charset="-127"/>
                  </a:rPr>
                  <a:t>send request using</a:t>
                </a:r>
              </a:p>
              <a:p>
                <a:r>
                  <a:rPr lang="en-US" altLang="ko-KR" sz="1400">
                    <a:solidFill>
                      <a:srgbClr val="FF0000"/>
                    </a:solidFill>
                    <a:latin typeface="Tahoma" pitchFamily="34" charset="0"/>
                    <a:ea typeface="Gulim" pitchFamily="34" charset="-127"/>
                  </a:rPr>
                  <a:t>clientSocket</a:t>
                </a:r>
                <a:endParaRPr lang="en-US" altLang="ko-KR">
                  <a:latin typeface="Tahoma" pitchFamily="34" charset="0"/>
                  <a:ea typeface="Gulim" pitchFamily="34" charset="-127"/>
                </a:endParaRPr>
              </a:p>
            </p:txBody>
          </p:sp>
          <p:sp>
            <p:nvSpPr>
              <p:cNvPr id="25624" name="Line 28"/>
              <p:cNvSpPr>
                <a:spLocks noChangeShapeType="1"/>
              </p:cNvSpPr>
              <p:nvPr/>
            </p:nvSpPr>
            <p:spPr bwMode="auto">
              <a:xfrm>
                <a:off x="3792" y="2526"/>
                <a:ext cx="0" cy="204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625" name="Line 29"/>
              <p:cNvSpPr>
                <a:spLocks noChangeShapeType="1"/>
              </p:cNvSpPr>
              <p:nvPr/>
            </p:nvSpPr>
            <p:spPr bwMode="auto">
              <a:xfrm flipH="1">
                <a:off x="1848" y="2790"/>
                <a:ext cx="1518" cy="25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0" name="Group 30"/>
          <p:cNvGrpSpPr>
            <a:grpSpLocks/>
          </p:cNvGrpSpPr>
          <p:nvPr/>
        </p:nvGrpSpPr>
        <p:grpSpPr bwMode="auto">
          <a:xfrm>
            <a:off x="1303338" y="4105275"/>
            <a:ext cx="4097337" cy="1487488"/>
            <a:chOff x="821" y="2586"/>
            <a:chExt cx="2581" cy="937"/>
          </a:xfrm>
        </p:grpSpPr>
        <p:sp>
          <p:nvSpPr>
            <p:cNvPr id="25616" name="Text Box 31"/>
            <p:cNvSpPr txBox="1">
              <a:spLocks noChangeArrowheads="1"/>
            </p:cNvSpPr>
            <p:nvPr/>
          </p:nvSpPr>
          <p:spPr bwMode="auto">
            <a:xfrm>
              <a:off x="821" y="2789"/>
              <a:ext cx="1006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ko-KR" sz="1400">
                  <a:latin typeface="Tahoma" pitchFamily="34" charset="0"/>
                  <a:ea typeface="Gulim" pitchFamily="34" charset="-127"/>
                </a:rPr>
                <a:t>read request from</a:t>
              </a:r>
            </a:p>
            <a:p>
              <a:r>
                <a:rPr lang="en-US" altLang="ko-KR" sz="1400">
                  <a:solidFill>
                    <a:srgbClr val="FF0000"/>
                  </a:solidFill>
                  <a:latin typeface="Tahoma" pitchFamily="34" charset="0"/>
                  <a:ea typeface="Gulim" pitchFamily="34" charset="-127"/>
                </a:rPr>
                <a:t>connectionSocket</a:t>
              </a:r>
              <a:endParaRPr lang="en-US" altLang="ko-KR">
                <a:latin typeface="Tahoma" pitchFamily="34" charset="0"/>
                <a:ea typeface="Gulim" pitchFamily="34" charset="-127"/>
              </a:endParaRPr>
            </a:p>
          </p:txBody>
        </p:sp>
        <p:sp>
          <p:nvSpPr>
            <p:cNvPr id="25617" name="Text Box 32"/>
            <p:cNvSpPr txBox="1">
              <a:spLocks noChangeArrowheads="1"/>
            </p:cNvSpPr>
            <p:nvPr/>
          </p:nvSpPr>
          <p:spPr bwMode="auto">
            <a:xfrm>
              <a:off x="851" y="3197"/>
              <a:ext cx="977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ko-KR" sz="1400">
                  <a:latin typeface="Tahoma" pitchFamily="34" charset="0"/>
                  <a:ea typeface="Gulim" pitchFamily="34" charset="-127"/>
                </a:rPr>
                <a:t>write reply to</a:t>
              </a:r>
            </a:p>
            <a:p>
              <a:r>
                <a:rPr lang="en-US" altLang="ko-KR" sz="1400">
                  <a:solidFill>
                    <a:srgbClr val="FF0000"/>
                  </a:solidFill>
                  <a:latin typeface="Tahoma" pitchFamily="34" charset="0"/>
                  <a:ea typeface="Gulim" pitchFamily="34" charset="-127"/>
                </a:rPr>
                <a:t>connectionSocket</a:t>
              </a:r>
              <a:endParaRPr lang="en-US" altLang="ko-KR">
                <a:latin typeface="Tahoma" pitchFamily="34" charset="0"/>
                <a:ea typeface="Gulim" pitchFamily="34" charset="-127"/>
              </a:endParaRPr>
            </a:p>
          </p:txBody>
        </p:sp>
        <p:sp>
          <p:nvSpPr>
            <p:cNvPr id="25618" name="Line 33"/>
            <p:cNvSpPr>
              <a:spLocks noChangeShapeType="1"/>
            </p:cNvSpPr>
            <p:nvPr/>
          </p:nvSpPr>
          <p:spPr bwMode="auto">
            <a:xfrm>
              <a:off x="1278" y="2586"/>
              <a:ext cx="0" cy="24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5619" name="Line 34"/>
            <p:cNvSpPr>
              <a:spLocks noChangeShapeType="1"/>
            </p:cNvSpPr>
            <p:nvPr/>
          </p:nvSpPr>
          <p:spPr bwMode="auto">
            <a:xfrm flipH="1">
              <a:off x="1284" y="3090"/>
              <a:ext cx="6" cy="156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5620" name="Line 35"/>
            <p:cNvSpPr>
              <a:spLocks noChangeShapeType="1"/>
            </p:cNvSpPr>
            <p:nvPr/>
          </p:nvSpPr>
          <p:spPr bwMode="auto">
            <a:xfrm>
              <a:off x="1866" y="3306"/>
              <a:ext cx="1536" cy="18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6"/>
          <p:cNvGrpSpPr>
            <a:grpSpLocks/>
          </p:cNvGrpSpPr>
          <p:nvPr/>
        </p:nvGrpSpPr>
        <p:grpSpPr bwMode="auto">
          <a:xfrm>
            <a:off x="2924175" y="3041650"/>
            <a:ext cx="2200275" cy="641350"/>
            <a:chOff x="1842" y="1916"/>
            <a:chExt cx="1386" cy="404"/>
          </a:xfrm>
        </p:grpSpPr>
        <p:sp>
          <p:nvSpPr>
            <p:cNvPr id="25614" name="Line 37"/>
            <p:cNvSpPr>
              <a:spLocks noChangeShapeType="1"/>
            </p:cNvSpPr>
            <p:nvPr/>
          </p:nvSpPr>
          <p:spPr bwMode="auto">
            <a:xfrm>
              <a:off x="1842" y="2130"/>
              <a:ext cx="138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15" name="Text Box 38"/>
            <p:cNvSpPr txBox="1">
              <a:spLocks noChangeArrowheads="1"/>
            </p:cNvSpPr>
            <p:nvPr/>
          </p:nvSpPr>
          <p:spPr bwMode="auto">
            <a:xfrm>
              <a:off x="1910" y="1916"/>
              <a:ext cx="119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ko-KR" sz="1800">
                  <a:solidFill>
                    <a:srgbClr val="FF0000"/>
                  </a:solidFill>
                  <a:latin typeface="Tahoma" pitchFamily="34" charset="0"/>
                  <a:ea typeface="Gulim" pitchFamily="34" charset="-127"/>
                </a:rPr>
                <a:t>TCP </a:t>
              </a:r>
            </a:p>
            <a:p>
              <a:pPr algn="ctr"/>
              <a:r>
                <a:rPr lang="en-US" altLang="ko-KR" sz="1800">
                  <a:solidFill>
                    <a:srgbClr val="FF0000"/>
                  </a:solidFill>
                  <a:latin typeface="Tahoma" pitchFamily="34" charset="0"/>
                  <a:ea typeface="Gulim" pitchFamily="34" charset="-127"/>
                </a:rPr>
                <a:t>connection setup</a:t>
              </a:r>
              <a:endParaRPr lang="en-US" altLang="ko-KR">
                <a:latin typeface="Tahoma" pitchFamily="34" charset="0"/>
                <a:ea typeface="Gulim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217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042988"/>
          </a:xfrm>
        </p:spPr>
        <p:txBody>
          <a:bodyPr/>
          <a:lstStyle/>
          <a:p>
            <a:r>
              <a:rPr lang="en-US" altLang="ko-KR">
                <a:latin typeface="Tahoma" pitchFamily="34" charset="0"/>
                <a:ea typeface="Gulim" pitchFamily="34" charset="-127"/>
              </a:rPr>
              <a:t>TCPClient.java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0" y="1081088"/>
            <a:ext cx="9144000" cy="5372100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ko-KR" sz="2000" dirty="0">
                <a:latin typeface="Tahoma" pitchFamily="34" charset="0"/>
                <a:ea typeface="Gulim" pitchFamily="34" charset="-127"/>
              </a:rPr>
              <a:t>import java.io.*;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000" dirty="0">
                <a:latin typeface="Tahoma" pitchFamily="34" charset="0"/>
                <a:ea typeface="Gulim" pitchFamily="34" charset="-127"/>
              </a:rPr>
              <a:t>import java.net.*; 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ko-KR" sz="2000" dirty="0">
              <a:latin typeface="Tahoma" pitchFamily="34" charset="0"/>
              <a:ea typeface="Gulim" pitchFamily="34" charset="-127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000" dirty="0">
                <a:latin typeface="Tahoma" pitchFamily="34" charset="0"/>
                <a:ea typeface="Gulim" pitchFamily="34" charset="-127"/>
              </a:rPr>
              <a:t>class </a:t>
            </a:r>
            <a:r>
              <a:rPr lang="en-US" altLang="ko-KR" sz="2000" dirty="0" err="1">
                <a:latin typeface="Tahoma" pitchFamily="34" charset="0"/>
                <a:ea typeface="Gulim" pitchFamily="34" charset="-127"/>
              </a:rPr>
              <a:t>TCPClient</a:t>
            </a:r>
            <a:r>
              <a:rPr lang="en-US" altLang="ko-KR" sz="2000" dirty="0">
                <a:latin typeface="Tahoma" pitchFamily="34" charset="0"/>
                <a:ea typeface="Gulim" pitchFamily="34" charset="-127"/>
              </a:rPr>
              <a:t> {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000" dirty="0">
                <a:latin typeface="Tahoma" pitchFamily="34" charset="0"/>
                <a:ea typeface="Gulim" pitchFamily="34" charset="-127"/>
              </a:rPr>
              <a:t>	public static void main(String </a:t>
            </a:r>
            <a:r>
              <a:rPr lang="en-US" altLang="ko-KR" sz="2000" dirty="0" err="1">
                <a:latin typeface="Tahoma" pitchFamily="34" charset="0"/>
                <a:ea typeface="Gulim" pitchFamily="34" charset="-127"/>
              </a:rPr>
              <a:t>argv</a:t>
            </a:r>
            <a:r>
              <a:rPr lang="en-US" altLang="ko-KR" sz="2000" dirty="0">
                <a:latin typeface="Tahoma" pitchFamily="34" charset="0"/>
                <a:ea typeface="Gulim" pitchFamily="34" charset="-127"/>
              </a:rPr>
              <a:t>[]) throws Exception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000" dirty="0">
                <a:latin typeface="Tahoma" pitchFamily="34" charset="0"/>
                <a:ea typeface="Gulim" pitchFamily="34" charset="-127"/>
              </a:rPr>
              <a:t>	{ </a:t>
            </a:r>
            <a:br>
              <a:rPr lang="en-US" altLang="ko-KR" sz="2000" dirty="0">
                <a:latin typeface="Tahoma" pitchFamily="34" charset="0"/>
                <a:ea typeface="Gulim" pitchFamily="34" charset="-127"/>
              </a:rPr>
            </a:br>
            <a:r>
              <a:rPr lang="en-US" altLang="ko-KR" sz="2000" dirty="0">
                <a:latin typeface="Tahoma" pitchFamily="34" charset="0"/>
                <a:ea typeface="Gulim" pitchFamily="34" charset="-127"/>
              </a:rPr>
              <a:t>        String sentence; </a:t>
            </a:r>
            <a:br>
              <a:rPr lang="en-US" altLang="ko-KR" sz="2000" dirty="0">
                <a:latin typeface="Tahoma" pitchFamily="34" charset="0"/>
                <a:ea typeface="Gulim" pitchFamily="34" charset="-127"/>
              </a:rPr>
            </a:br>
            <a:r>
              <a:rPr lang="en-US" altLang="ko-KR" sz="2000" dirty="0">
                <a:latin typeface="Tahoma" pitchFamily="34" charset="0"/>
                <a:ea typeface="Gulim" pitchFamily="34" charset="-127"/>
              </a:rPr>
              <a:t>        String </a:t>
            </a:r>
            <a:r>
              <a:rPr lang="en-US" altLang="ko-KR" sz="2000" dirty="0" err="1">
                <a:latin typeface="Tahoma" pitchFamily="34" charset="0"/>
                <a:ea typeface="Gulim" pitchFamily="34" charset="-127"/>
              </a:rPr>
              <a:t>modifiedSentence</a:t>
            </a:r>
            <a:r>
              <a:rPr lang="en-US" altLang="ko-KR" sz="2000" dirty="0">
                <a:latin typeface="Tahoma" pitchFamily="34" charset="0"/>
                <a:ea typeface="Gulim" pitchFamily="34" charset="-127"/>
              </a:rPr>
              <a:t>;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000" dirty="0">
                <a:latin typeface="Tahoma" pitchFamily="34" charset="0"/>
                <a:ea typeface="Gulim" pitchFamily="34" charset="-127"/>
              </a:rPr>
              <a:t>		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000" dirty="0">
                <a:latin typeface="Tahoma" pitchFamily="34" charset="0"/>
                <a:ea typeface="Gulim" pitchFamily="34" charset="-127"/>
              </a:rPr>
              <a:t>		</a:t>
            </a:r>
            <a:r>
              <a:rPr lang="en-US" altLang="ko-KR" sz="2000" dirty="0" err="1">
                <a:latin typeface="Tahoma" pitchFamily="34" charset="0"/>
                <a:ea typeface="Gulim" pitchFamily="34" charset="-127"/>
              </a:rPr>
              <a:t>BufferedReader</a:t>
            </a:r>
            <a:r>
              <a:rPr lang="en-US" altLang="ko-KR" sz="2000" dirty="0">
                <a:latin typeface="Tahoma" pitchFamily="34" charset="0"/>
                <a:ea typeface="Gulim" pitchFamily="34" charset="-127"/>
              </a:rPr>
              <a:t> </a:t>
            </a:r>
            <a:r>
              <a:rPr lang="en-US" altLang="ko-KR" sz="2000" dirty="0" err="1">
                <a:latin typeface="Tahoma" pitchFamily="34" charset="0"/>
                <a:ea typeface="Gulim" pitchFamily="34" charset="-127"/>
              </a:rPr>
              <a:t>inFromUser</a:t>
            </a:r>
            <a:r>
              <a:rPr lang="en-US" altLang="ko-KR" sz="2000" dirty="0">
                <a:latin typeface="Tahoma" pitchFamily="34" charset="0"/>
                <a:ea typeface="Gulim" pitchFamily="34" charset="-127"/>
              </a:rPr>
              <a:t> =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000" dirty="0">
                <a:latin typeface="Tahoma" pitchFamily="34" charset="0"/>
                <a:ea typeface="Gulim" pitchFamily="34" charset="-127"/>
              </a:rPr>
              <a:t>		     new </a:t>
            </a:r>
            <a:r>
              <a:rPr lang="en-US" altLang="ko-KR" sz="2000" dirty="0" err="1">
                <a:latin typeface="Tahoma" pitchFamily="34" charset="0"/>
                <a:ea typeface="Gulim" pitchFamily="34" charset="-127"/>
              </a:rPr>
              <a:t>BufferedReader</a:t>
            </a:r>
            <a:r>
              <a:rPr lang="en-US" altLang="ko-KR" sz="2000" dirty="0">
                <a:latin typeface="Tahoma" pitchFamily="34" charset="0"/>
                <a:ea typeface="Gulim" pitchFamily="34" charset="-127"/>
              </a:rPr>
              <a:t>(new </a:t>
            </a:r>
            <a:r>
              <a:rPr lang="en-US" altLang="ko-KR" sz="2000" dirty="0" err="1">
                <a:latin typeface="Tahoma" pitchFamily="34" charset="0"/>
                <a:ea typeface="Gulim" pitchFamily="34" charset="-127"/>
              </a:rPr>
              <a:t>InputStreamReader</a:t>
            </a:r>
            <a:r>
              <a:rPr lang="en-US" altLang="ko-KR" sz="2000" dirty="0">
                <a:latin typeface="Tahoma" pitchFamily="34" charset="0"/>
                <a:ea typeface="Gulim" pitchFamily="34" charset="-127"/>
              </a:rPr>
              <a:t>(System.in));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000" dirty="0">
                <a:latin typeface="Tahoma" pitchFamily="34" charset="0"/>
                <a:ea typeface="Gulim" pitchFamily="34" charset="-127"/>
              </a:rPr>
              <a:t>		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000" dirty="0">
                <a:latin typeface="Tahoma" pitchFamily="34" charset="0"/>
                <a:ea typeface="Gulim" pitchFamily="34" charset="-127"/>
              </a:rPr>
              <a:t>		</a:t>
            </a:r>
            <a:r>
              <a:rPr lang="en-US" altLang="ko-KR" sz="2000" b="1" dirty="0">
                <a:solidFill>
                  <a:srgbClr val="FF0000"/>
                </a:solidFill>
                <a:latin typeface="Tahoma" pitchFamily="34" charset="0"/>
                <a:ea typeface="Gulim" pitchFamily="34" charset="-127"/>
              </a:rPr>
              <a:t>Socket </a:t>
            </a:r>
            <a:r>
              <a:rPr lang="en-US" altLang="ko-KR" sz="2000" b="1" dirty="0" err="1">
                <a:solidFill>
                  <a:srgbClr val="FF0000"/>
                </a:solidFill>
                <a:latin typeface="Tahoma" pitchFamily="34" charset="0"/>
                <a:ea typeface="Gulim" pitchFamily="34" charset="-127"/>
              </a:rPr>
              <a:t>clientSocket</a:t>
            </a:r>
            <a:r>
              <a:rPr lang="en-US" altLang="ko-KR" sz="2000" b="1" dirty="0">
                <a:solidFill>
                  <a:srgbClr val="FF0000"/>
                </a:solidFill>
                <a:latin typeface="Tahoma" pitchFamily="34" charset="0"/>
                <a:ea typeface="Gulim" pitchFamily="34" charset="-127"/>
              </a:rPr>
              <a:t> = new Socket("hostname", 6789);</a:t>
            </a:r>
            <a:r>
              <a:rPr lang="en-US" altLang="ko-KR" sz="2000" dirty="0">
                <a:latin typeface="Tahoma" pitchFamily="34" charset="0"/>
                <a:ea typeface="Gulim" pitchFamily="34" charset="-127"/>
              </a:rPr>
              <a:t>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000" dirty="0">
                <a:latin typeface="Tahoma" pitchFamily="34" charset="0"/>
                <a:ea typeface="Gulim" pitchFamily="34" charset="-127"/>
              </a:rPr>
              <a:t>       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000" dirty="0">
                <a:latin typeface="Tahoma" pitchFamily="34" charset="0"/>
                <a:ea typeface="Gulim" pitchFamily="34" charset="-127"/>
              </a:rPr>
              <a:t>		</a:t>
            </a:r>
            <a:r>
              <a:rPr lang="en-US" altLang="ko-KR" sz="2000" dirty="0" err="1">
                <a:latin typeface="Tahoma" pitchFamily="34" charset="0"/>
                <a:ea typeface="Gulim" pitchFamily="34" charset="-127"/>
              </a:rPr>
              <a:t>DataOutputStream</a:t>
            </a:r>
            <a:r>
              <a:rPr lang="en-US" altLang="ko-KR" sz="2000" dirty="0">
                <a:latin typeface="Tahoma" pitchFamily="34" charset="0"/>
                <a:ea typeface="Gulim" pitchFamily="34" charset="-127"/>
              </a:rPr>
              <a:t> </a:t>
            </a:r>
            <a:r>
              <a:rPr lang="en-US" altLang="ko-KR" sz="2000" dirty="0" err="1">
                <a:latin typeface="Tahoma" pitchFamily="34" charset="0"/>
                <a:ea typeface="Gulim" pitchFamily="34" charset="-127"/>
              </a:rPr>
              <a:t>outToServer</a:t>
            </a:r>
            <a:r>
              <a:rPr lang="en-US" altLang="ko-KR" sz="2000" dirty="0">
                <a:latin typeface="Tahoma" pitchFamily="34" charset="0"/>
                <a:ea typeface="Gulim" pitchFamily="34" charset="-127"/>
              </a:rPr>
              <a:t> = </a:t>
            </a:r>
            <a:br>
              <a:rPr lang="en-US" altLang="ko-KR" sz="2000" dirty="0">
                <a:latin typeface="Tahoma" pitchFamily="34" charset="0"/>
                <a:ea typeface="Gulim" pitchFamily="34" charset="-127"/>
              </a:rPr>
            </a:br>
            <a:r>
              <a:rPr lang="en-US" altLang="ko-KR" sz="2000" dirty="0">
                <a:latin typeface="Tahoma" pitchFamily="34" charset="0"/>
                <a:ea typeface="Gulim" pitchFamily="34" charset="-127"/>
              </a:rPr>
              <a:t>        	    new </a:t>
            </a:r>
            <a:r>
              <a:rPr lang="en-US" altLang="ko-KR" sz="2000" dirty="0" err="1">
                <a:latin typeface="Tahoma" pitchFamily="34" charset="0"/>
                <a:ea typeface="Gulim" pitchFamily="34" charset="-127"/>
              </a:rPr>
              <a:t>DataOutputStream</a:t>
            </a:r>
            <a:r>
              <a:rPr lang="en-US" altLang="ko-KR" sz="2000" dirty="0">
                <a:latin typeface="Tahoma" pitchFamily="34" charset="0"/>
                <a:ea typeface="Gulim" pitchFamily="34" charset="-127"/>
              </a:rPr>
              <a:t>(</a:t>
            </a:r>
            <a:r>
              <a:rPr lang="en-US" altLang="ko-KR" sz="2000" dirty="0" err="1">
                <a:latin typeface="Tahoma" pitchFamily="34" charset="0"/>
                <a:ea typeface="Gulim" pitchFamily="34" charset="-127"/>
              </a:rPr>
              <a:t>clientSocket.getOutputStream</a:t>
            </a:r>
            <a:r>
              <a:rPr lang="en-US" altLang="ko-KR" sz="2000" dirty="0">
                <a:latin typeface="Tahoma" pitchFamily="34" charset="0"/>
                <a:ea typeface="Gulim" pitchFamily="34" charset="-127"/>
              </a:rPr>
              <a:t>());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000" dirty="0">
                <a:latin typeface="Tahoma" pitchFamily="34" charset="0"/>
                <a:ea typeface="Gulim" pitchFamily="34" charset="-127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4104057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6988"/>
            <a:ext cx="7772400" cy="1143001"/>
          </a:xfrm>
        </p:spPr>
        <p:txBody>
          <a:bodyPr/>
          <a:lstStyle/>
          <a:p>
            <a:r>
              <a:rPr lang="en-US" altLang="ko-KR">
                <a:latin typeface="Tahoma" pitchFamily="34" charset="0"/>
                <a:ea typeface="Gulim" pitchFamily="34" charset="-127"/>
              </a:rPr>
              <a:t>TCPClient.java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411288"/>
            <a:ext cx="7772400" cy="4970462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ko-KR" sz="2000">
                <a:latin typeface="Tahoma" pitchFamily="34" charset="0"/>
                <a:ea typeface="Gulim" pitchFamily="34" charset="-127"/>
              </a:rPr>
              <a:t>		BufferedReader inFromServer =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          new BufferedReader(new InputStreamReader(clientSocket.getInputStream())); </a:t>
            </a:r>
            <a:endParaRPr lang="ko-KR" altLang="en-US" sz="2000">
              <a:latin typeface="Tahoma" pitchFamily="34" charset="0"/>
              <a:ea typeface="Gulim" pitchFamily="34" charset="-127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ko-KR" altLang="en-US" sz="2000">
                <a:latin typeface="Tahoma" pitchFamily="34" charset="0"/>
                <a:ea typeface="Gulim" pitchFamily="34" charset="-127"/>
              </a:rPr>
              <a:t>       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000">
                <a:latin typeface="Tahoma" pitchFamily="34" charset="0"/>
                <a:ea typeface="Gulim" pitchFamily="34" charset="-127"/>
              </a:rPr>
              <a:t>	sentence = inFromUser.readLine();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000">
                <a:latin typeface="Tahoma" pitchFamily="34" charset="0"/>
                <a:ea typeface="Gulim" pitchFamily="34" charset="-127"/>
              </a:rPr>
              <a:t>       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000">
                <a:latin typeface="Tahoma" pitchFamily="34" charset="0"/>
                <a:ea typeface="Gulim" pitchFamily="34" charset="-127"/>
              </a:rPr>
              <a:t>	</a:t>
            </a:r>
            <a:r>
              <a:rPr lang="en-US" altLang="ko-KR" sz="2000" b="1">
                <a:solidFill>
                  <a:srgbClr val="FF0000"/>
                </a:solidFill>
                <a:latin typeface="Tahoma" pitchFamily="34" charset="0"/>
                <a:ea typeface="Gulim" pitchFamily="34" charset="-127"/>
              </a:rPr>
              <a:t>outToServer.writeBytes(sentence + '\n');</a:t>
            </a:r>
            <a:r>
              <a:rPr lang="en-US" altLang="ko-KR" sz="2000">
                <a:latin typeface="Tahoma" pitchFamily="34" charset="0"/>
                <a:ea typeface="Gulim" pitchFamily="34" charset="-127"/>
              </a:rPr>
              <a:t>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000">
                <a:latin typeface="Tahoma" pitchFamily="34" charset="0"/>
                <a:ea typeface="Gulim" pitchFamily="34" charset="-127"/>
              </a:rPr>
              <a:t>       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000">
                <a:latin typeface="Tahoma" pitchFamily="34" charset="0"/>
                <a:ea typeface="Gulim" pitchFamily="34" charset="-127"/>
              </a:rPr>
              <a:t>	</a:t>
            </a:r>
            <a:r>
              <a:rPr lang="en-US" altLang="ko-KR" sz="2000" b="1">
                <a:solidFill>
                  <a:srgbClr val="FF0000"/>
                </a:solidFill>
                <a:latin typeface="Tahoma" pitchFamily="34" charset="0"/>
                <a:ea typeface="Gulim" pitchFamily="34" charset="-127"/>
              </a:rPr>
              <a:t>modifiedSentence = inFromServer.readLine();</a:t>
            </a:r>
            <a:r>
              <a:rPr lang="en-US" altLang="ko-KR" sz="2000">
                <a:latin typeface="Tahoma" pitchFamily="34" charset="0"/>
                <a:ea typeface="Gulim" pitchFamily="34" charset="-127"/>
              </a:rPr>
              <a:t>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000">
                <a:latin typeface="Tahoma" pitchFamily="34" charset="0"/>
                <a:ea typeface="Gulim" pitchFamily="34" charset="-127"/>
              </a:rPr>
              <a:t>       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000">
                <a:latin typeface="Tahoma" pitchFamily="34" charset="0"/>
                <a:ea typeface="Gulim" pitchFamily="34" charset="-127"/>
              </a:rPr>
              <a:t>	System.out.println("FROM SERVER: " + modifiedSentence);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000">
                <a:latin typeface="Tahoma" pitchFamily="34" charset="0"/>
                <a:ea typeface="Gulim" pitchFamily="34" charset="-127"/>
              </a:rPr>
              <a:t>      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000">
                <a:latin typeface="Tahoma" pitchFamily="34" charset="0"/>
                <a:ea typeface="Gulim" pitchFamily="34" charset="-127"/>
              </a:rPr>
              <a:t>	</a:t>
            </a:r>
            <a:r>
              <a:rPr lang="en-US" altLang="ko-KR" sz="2000" b="1">
                <a:solidFill>
                  <a:srgbClr val="FF0000"/>
                </a:solidFill>
                <a:latin typeface="Tahoma" pitchFamily="34" charset="0"/>
                <a:ea typeface="Gulim" pitchFamily="34" charset="-127"/>
              </a:rPr>
              <a:t>clientSocket.close();</a:t>
            </a:r>
            <a:r>
              <a:rPr lang="en-US" altLang="ko-KR" sz="2000">
                <a:latin typeface="Tahoma" pitchFamily="34" charset="0"/>
                <a:ea typeface="Gulim" pitchFamily="34" charset="-127"/>
              </a:rPr>
              <a:t>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                  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}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000">
                <a:latin typeface="Tahoma" pitchFamily="34" charset="0"/>
                <a:ea typeface="Gulim" pitchFamily="34" charset="-127"/>
              </a:rPr>
              <a:t>} </a:t>
            </a:r>
            <a:endParaRPr lang="ko-KR" altLang="en-US" sz="2000">
              <a:latin typeface="Tahoma" pitchFamily="34" charset="0"/>
              <a:ea typeface="Gulim" pitchFamily="34" charset="-127"/>
            </a:endParaRPr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latin typeface="Times New Roman" pitchFamily="18" charset="0"/>
            </a:endParaRPr>
          </a:p>
        </p:txBody>
      </p:sp>
      <p:sp>
        <p:nvSpPr>
          <p:cNvPr id="2765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40C26C4-AEC8-4779-80F5-1BF88738E5CA}" type="slidenum">
              <a:rPr lang="en-US" altLang="en-US" sz="1400" smtClean="0"/>
              <a:pPr/>
              <a:t>28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3024663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00013"/>
            <a:ext cx="7772400" cy="1143001"/>
          </a:xfrm>
        </p:spPr>
        <p:txBody>
          <a:bodyPr/>
          <a:lstStyle/>
          <a:p>
            <a:r>
              <a:rPr lang="en-US" altLang="ko-KR">
                <a:latin typeface="Tahoma" pitchFamily="34" charset="0"/>
                <a:ea typeface="Gulim" pitchFamily="34" charset="-127"/>
              </a:rPr>
              <a:t>TCPServer.java</a:t>
            </a:r>
            <a:endParaRPr lang="ko-KR" altLang="en-US">
              <a:latin typeface="Tahoma" pitchFamily="34" charset="0"/>
              <a:ea typeface="Gulim" pitchFamily="34" charset="-127"/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434975" y="1265238"/>
            <a:ext cx="8709025" cy="5043487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ko-KR" sz="2000">
                <a:latin typeface="Tahoma" pitchFamily="34" charset="0"/>
                <a:ea typeface="Gulim" pitchFamily="34" charset="-127"/>
              </a:rPr>
              <a:t>import java.io.*;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000">
                <a:latin typeface="Tahoma" pitchFamily="34" charset="0"/>
                <a:ea typeface="Gulim" pitchFamily="34" charset="-127"/>
              </a:rPr>
              <a:t>import java.net.*;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000">
                <a:latin typeface="Tahoma" pitchFamily="34" charset="0"/>
                <a:ea typeface="Gulim" pitchFamily="34" charset="-127"/>
              </a:rPr>
              <a:t>class TCPServer {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000">
                <a:latin typeface="Tahoma" pitchFamily="34" charset="0"/>
                <a:ea typeface="Gulim" pitchFamily="34" charset="-127"/>
              </a:rPr>
              <a:t>    public static void main(String argv[]) throws Exception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    {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       String clientSentence;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       String capitalizedSentence;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000">
                <a:latin typeface="Tahoma" pitchFamily="34" charset="0"/>
                <a:ea typeface="Gulim" pitchFamily="34" charset="-127"/>
              </a:rPr>
              <a:t> 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000">
                <a:latin typeface="Tahoma" pitchFamily="34" charset="0"/>
                <a:ea typeface="Gulim" pitchFamily="34" charset="-127"/>
              </a:rPr>
              <a:t>		</a:t>
            </a:r>
            <a:r>
              <a:rPr lang="en-US" altLang="ko-KR" sz="2000" b="1">
                <a:solidFill>
                  <a:srgbClr val="FF0000"/>
                </a:solidFill>
                <a:latin typeface="Tahoma" pitchFamily="34" charset="0"/>
                <a:ea typeface="Gulim" pitchFamily="34" charset="-127"/>
              </a:rPr>
              <a:t>ServerSocket welcomeSocket = new ServerSocket(6789);</a:t>
            </a:r>
            <a:r>
              <a:rPr lang="en-US" altLang="ko-KR" sz="2000">
                <a:latin typeface="Tahoma" pitchFamily="34" charset="0"/>
                <a:ea typeface="Gulim" pitchFamily="34" charset="-127"/>
              </a:rPr>
              <a:t>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 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000">
                <a:latin typeface="Tahoma" pitchFamily="34" charset="0"/>
                <a:ea typeface="Gulim" pitchFamily="34" charset="-127"/>
              </a:rPr>
              <a:t>		while(true) {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ko-KR" sz="2000">
              <a:latin typeface="Tahoma" pitchFamily="34" charset="0"/>
              <a:ea typeface="Gulim" pitchFamily="34" charset="-127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000">
                <a:latin typeface="Tahoma" pitchFamily="34" charset="0"/>
                <a:ea typeface="Gulim" pitchFamily="34" charset="-127"/>
              </a:rPr>
              <a:t>		   </a:t>
            </a:r>
            <a:r>
              <a:rPr lang="en-US" altLang="ko-KR" sz="2000" b="1">
                <a:solidFill>
                  <a:srgbClr val="FF0000"/>
                </a:solidFill>
                <a:latin typeface="Tahoma" pitchFamily="34" charset="0"/>
                <a:ea typeface="Gulim" pitchFamily="34" charset="-127"/>
              </a:rPr>
              <a:t>Socket connectionSocket = welcomeSocket.accept();</a:t>
            </a:r>
            <a:r>
              <a:rPr lang="en-US" altLang="ko-KR" sz="2000">
                <a:latin typeface="Tahoma" pitchFamily="34" charset="0"/>
                <a:ea typeface="Gulim" pitchFamily="34" charset="-127"/>
              </a:rPr>
              <a:t>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000">
                <a:latin typeface="Tahoma" pitchFamily="34" charset="0"/>
                <a:ea typeface="Gulim" pitchFamily="34" charset="-127"/>
              </a:rPr>
              <a:t>          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000">
                <a:latin typeface="Tahoma" pitchFamily="34" charset="0"/>
                <a:ea typeface="Gulim" pitchFamily="34" charset="-127"/>
              </a:rPr>
              <a:t>		  BufferedReader inFromClient = new BufferedReader(new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000">
                <a:latin typeface="Tahoma" pitchFamily="34" charset="0"/>
                <a:ea typeface="Gulim" pitchFamily="34" charset="-127"/>
              </a:rPr>
              <a:t>		         InputStreamReader(connectionSocket.getInputStream())); </a:t>
            </a:r>
            <a:endParaRPr lang="ko-KR" altLang="en-US" sz="2000">
              <a:latin typeface="Tahoma" pitchFamily="34" charset="0"/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3384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458200" cy="1143000"/>
          </a:xfrm>
        </p:spPr>
        <p:txBody>
          <a:bodyPr/>
          <a:lstStyle/>
          <a:p>
            <a:r>
              <a:rPr lang="en-US" altLang="en-US" dirty="0"/>
              <a:t>TCP/IP Stack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76400"/>
            <a:ext cx="6791823" cy="4843462"/>
          </a:xfrm>
        </p:spPr>
      </p:pic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BE905-1BC3-4C38-8796-59B02ED9D045}" type="slidenum">
              <a:rPr lang="en-US" altLang="en-US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91904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15888"/>
            <a:ext cx="7772400" cy="1143000"/>
          </a:xfrm>
        </p:spPr>
        <p:txBody>
          <a:bodyPr/>
          <a:lstStyle/>
          <a:p>
            <a:r>
              <a:rPr lang="en-US" altLang="ko-KR">
                <a:latin typeface="Tahoma" pitchFamily="34" charset="0"/>
                <a:ea typeface="Gulim" pitchFamily="34" charset="-127"/>
              </a:rPr>
              <a:t>TCPServer.java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0" y="1981200"/>
            <a:ext cx="9144000" cy="4114800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ko-KR" altLang="en-US" sz="2000">
                <a:latin typeface="Tahoma" pitchFamily="34" charset="0"/>
                <a:ea typeface="Gulim" pitchFamily="34" charset="-127"/>
              </a:rPr>
              <a:t>            </a:t>
            </a:r>
            <a:r>
              <a:rPr lang="en-US" altLang="ko-KR" sz="2000">
                <a:latin typeface="Tahoma" pitchFamily="34" charset="0"/>
                <a:ea typeface="Gulim" pitchFamily="34" charset="-127"/>
              </a:rPr>
              <a:t>DataOutputStream  outToClient =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             new DataOutputStream(connectionSocket.getOutputStream());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000">
                <a:latin typeface="Tahoma" pitchFamily="34" charset="0"/>
                <a:ea typeface="Gulim" pitchFamily="34" charset="-127"/>
              </a:rPr>
              <a:t>          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000">
                <a:latin typeface="Tahoma" pitchFamily="34" charset="0"/>
                <a:ea typeface="Gulim" pitchFamily="34" charset="-127"/>
              </a:rPr>
              <a:t>		</a:t>
            </a:r>
            <a:r>
              <a:rPr lang="en-US" altLang="ko-KR" sz="2000" b="1">
                <a:solidFill>
                  <a:srgbClr val="FF0000"/>
                </a:solidFill>
                <a:latin typeface="Tahoma" pitchFamily="34" charset="0"/>
                <a:ea typeface="Gulim" pitchFamily="34" charset="-127"/>
              </a:rPr>
              <a:t>clientSentence = inFromClient.readLine();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000">
                <a:latin typeface="Tahoma" pitchFamily="34" charset="0"/>
                <a:ea typeface="Gulim" pitchFamily="34" charset="-127"/>
              </a:rPr>
              <a:t>          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000">
                <a:latin typeface="Tahoma" pitchFamily="34" charset="0"/>
                <a:ea typeface="Gulim" pitchFamily="34" charset="-127"/>
              </a:rPr>
              <a:t>		capitalizedSentence = clientSentence.toUpperCase() + '\n';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ko-KR" sz="2000">
              <a:latin typeface="Tahoma" pitchFamily="34" charset="0"/>
              <a:ea typeface="Gulim" pitchFamily="34" charset="-127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000">
                <a:latin typeface="Tahoma" pitchFamily="34" charset="0"/>
                <a:ea typeface="Gulim" pitchFamily="34" charset="-127"/>
              </a:rPr>
              <a:t>		</a:t>
            </a:r>
            <a:r>
              <a:rPr lang="en-US" altLang="ko-KR" sz="2000" b="1">
                <a:solidFill>
                  <a:srgbClr val="FF0000"/>
                </a:solidFill>
                <a:latin typeface="Tahoma" pitchFamily="34" charset="0"/>
                <a:ea typeface="Gulim" pitchFamily="34" charset="-127"/>
              </a:rPr>
              <a:t>outToClient.writeBytes(capitalizedSentence); </a:t>
            </a:r>
            <a:br>
              <a:rPr lang="en-US" altLang="ko-KR" sz="2000" b="1">
                <a:solidFill>
                  <a:srgbClr val="FF0000"/>
                </a:solidFill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       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000">
                <a:latin typeface="Tahoma" pitchFamily="34" charset="0"/>
                <a:ea typeface="Gulim" pitchFamily="34" charset="-127"/>
              </a:rPr>
              <a:t>	   }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000">
                <a:latin typeface="Tahoma" pitchFamily="34" charset="0"/>
                <a:ea typeface="Gulim" pitchFamily="34" charset="-127"/>
              </a:rPr>
              <a:t>	}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000">
                <a:latin typeface="Tahoma" pitchFamily="34" charset="0"/>
                <a:ea typeface="Gulim" pitchFamily="34" charset="-127"/>
              </a:rPr>
              <a:t>} </a:t>
            </a:r>
            <a:endParaRPr lang="ko-KR" altLang="en-US" sz="2000">
              <a:latin typeface="Tahoma" pitchFamily="34" charset="0"/>
              <a:ea typeface="Gulim" pitchFamily="34" charset="-127"/>
            </a:endParaRPr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latin typeface="Times New Roman" pitchFamily="18" charset="0"/>
            </a:endParaRPr>
          </a:p>
        </p:txBody>
      </p:sp>
      <p:sp>
        <p:nvSpPr>
          <p:cNvPr id="2970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1D9022D-0696-4514-9973-5267883C4B58}" type="slidenum">
              <a:rPr lang="en-US" altLang="en-US" sz="1400" smtClean="0"/>
              <a:pPr/>
              <a:t>30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2141542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UDP Sockets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600200"/>
            <a:ext cx="8205788" cy="4648200"/>
          </a:xfrm>
        </p:spPr>
        <p:txBody>
          <a:bodyPr>
            <a:normAutofit/>
          </a:bodyPr>
          <a:lstStyle/>
          <a:p>
            <a:r>
              <a:rPr lang="en-US" altLang="en-US" sz="2800" dirty="0" err="1"/>
              <a:t>DatagramSocket</a:t>
            </a:r>
            <a:r>
              <a:rPr lang="en-US" altLang="en-US" sz="2800" dirty="0"/>
              <a:t> class</a:t>
            </a:r>
          </a:p>
          <a:p>
            <a:endParaRPr lang="en-US" altLang="en-US" sz="2800" dirty="0"/>
          </a:p>
          <a:p>
            <a:r>
              <a:rPr lang="en-US" altLang="en-US" sz="2800" dirty="0" err="1"/>
              <a:t>DatagramPacket</a:t>
            </a:r>
            <a:r>
              <a:rPr lang="en-US" altLang="en-US" sz="2800" dirty="0"/>
              <a:t> class needed to specify the payload</a:t>
            </a:r>
          </a:p>
          <a:p>
            <a:pPr lvl="1"/>
            <a:r>
              <a:rPr lang="en-US" altLang="en-US" sz="2800" dirty="0"/>
              <a:t>incoming or outgoing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latin typeface="Times New Roman" pitchFamily="18" charset="0"/>
            </a:endParaRPr>
          </a:p>
        </p:txBody>
      </p:sp>
      <p:sp>
        <p:nvSpPr>
          <p:cNvPr id="31749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7A8CBBC-0566-4F94-82BE-AAC8E6A98FA9}" type="slidenum">
              <a:rPr lang="en-US" altLang="en-US" sz="1400" smtClean="0"/>
              <a:pPr/>
              <a:t>31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376376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Tahoma" pitchFamily="34" charset="0"/>
                <a:ea typeface="Gulim" pitchFamily="34" charset="-127"/>
              </a:rPr>
              <a:t>Socket Programming with UDP 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600200"/>
            <a:ext cx="8107363" cy="4648200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Tahoma" pitchFamily="34" charset="0"/>
                <a:ea typeface="Gulim" pitchFamily="34" charset="-127"/>
              </a:rPr>
              <a:t>UDP</a:t>
            </a:r>
          </a:p>
          <a:p>
            <a:pPr lvl="1"/>
            <a:r>
              <a:rPr lang="en-US" altLang="ko-KR" dirty="0">
                <a:latin typeface="Tahoma" pitchFamily="34" charset="0"/>
                <a:ea typeface="Gulim" pitchFamily="34" charset="-127"/>
              </a:rPr>
              <a:t>Connectionless and unreliable service.</a:t>
            </a:r>
          </a:p>
          <a:p>
            <a:pPr lvl="1"/>
            <a:r>
              <a:rPr lang="en-US" altLang="ko-KR" dirty="0">
                <a:latin typeface="Tahoma" pitchFamily="34" charset="0"/>
                <a:ea typeface="Gulim" pitchFamily="34" charset="-127"/>
              </a:rPr>
              <a:t>There isn’t an initial handshaking phase.</a:t>
            </a:r>
          </a:p>
          <a:p>
            <a:pPr lvl="1"/>
            <a:r>
              <a:rPr lang="en-US" altLang="ko-KR" dirty="0">
                <a:latin typeface="Tahoma" pitchFamily="34" charset="0"/>
                <a:ea typeface="Gulim" pitchFamily="34" charset="-127"/>
              </a:rPr>
              <a:t>Doesn’t have a pipe.</a:t>
            </a:r>
          </a:p>
          <a:p>
            <a:pPr lvl="1"/>
            <a:r>
              <a:rPr lang="en-US" altLang="ko-KR" dirty="0">
                <a:latin typeface="Tahoma" pitchFamily="34" charset="0"/>
                <a:ea typeface="Gulim" pitchFamily="34" charset="-127"/>
              </a:rPr>
              <a:t>Transmitted data may be received out of order, or lost</a:t>
            </a:r>
          </a:p>
          <a:p>
            <a:pPr lvl="1"/>
            <a:endParaRPr lang="en-US" altLang="ko-KR" sz="1800" dirty="0">
              <a:latin typeface="Tahoma" pitchFamily="34" charset="0"/>
              <a:ea typeface="Gulim" pitchFamily="34" charset="-127"/>
            </a:endParaRPr>
          </a:p>
          <a:p>
            <a:pPr lvl="1">
              <a:buFont typeface="Wingdings" pitchFamily="2" charset="2"/>
              <a:buNone/>
            </a:pPr>
            <a:endParaRPr lang="en-US" altLang="ko-KR" sz="1800" dirty="0">
              <a:latin typeface="Tahoma" pitchFamily="34" charset="0"/>
              <a:ea typeface="Gulim" pitchFamily="34" charset="-127"/>
            </a:endParaRPr>
          </a:p>
          <a:p>
            <a:r>
              <a:rPr lang="en-US" altLang="ko-KR" sz="2000" dirty="0">
                <a:latin typeface="Tahoma" pitchFamily="34" charset="0"/>
                <a:ea typeface="Gulim" pitchFamily="34" charset="-127"/>
              </a:rPr>
              <a:t>Socket Programming with UDP</a:t>
            </a:r>
          </a:p>
          <a:p>
            <a:pPr lvl="1"/>
            <a:r>
              <a:rPr lang="en-US" altLang="ko-KR" sz="1800" dirty="0">
                <a:latin typeface="Tahoma" pitchFamily="34" charset="0"/>
                <a:ea typeface="Gulim" pitchFamily="34" charset="-127"/>
              </a:rPr>
              <a:t>No need for a welcoming socket.</a:t>
            </a:r>
          </a:p>
          <a:p>
            <a:pPr lvl="1"/>
            <a:r>
              <a:rPr lang="en-US" altLang="ko-KR" sz="1800" dirty="0">
                <a:latin typeface="Tahoma" pitchFamily="34" charset="0"/>
                <a:ea typeface="Gulim" pitchFamily="34" charset="-127"/>
              </a:rPr>
              <a:t>No streams are attached to the sockets.</a:t>
            </a:r>
          </a:p>
          <a:p>
            <a:pPr lvl="1"/>
            <a:r>
              <a:rPr lang="en-US" altLang="ko-KR" sz="1800" dirty="0">
                <a:latin typeface="Tahoma" pitchFamily="34" charset="0"/>
                <a:ea typeface="Gulim" pitchFamily="34" charset="-127"/>
              </a:rPr>
              <a:t>the sending hosts creates “packets” by attaching the IP destination address and port number to each batch of bytes.</a:t>
            </a:r>
          </a:p>
          <a:p>
            <a:pPr lvl="1"/>
            <a:r>
              <a:rPr lang="en-US" altLang="ko-KR" sz="1800" dirty="0">
                <a:latin typeface="Tahoma" pitchFamily="34" charset="0"/>
                <a:ea typeface="Gulim" pitchFamily="34" charset="-127"/>
              </a:rPr>
              <a:t>The receiving process must unravel to received packet to obtain the packet’s information bytes.</a:t>
            </a:r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latin typeface="Times New Roman" pitchFamily="18" charset="0"/>
            </a:endParaRPr>
          </a:p>
        </p:txBody>
      </p:sp>
      <p:sp>
        <p:nvSpPr>
          <p:cNvPr id="3277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24A18CD-D7AE-4286-96F4-47D8F57CCB45}" type="slidenum">
              <a:rPr lang="en-US" altLang="en-US" sz="1400" smtClean="0"/>
              <a:pPr/>
              <a:t>32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90676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Tahoma" pitchFamily="34" charset="0"/>
                <a:ea typeface="Gulim" pitchFamily="34" charset="-127"/>
              </a:rPr>
              <a:t>JAVA UDP Sockets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ko-KR" sz="2400" dirty="0">
                <a:latin typeface="Tahoma" pitchFamily="34" charset="0"/>
                <a:ea typeface="Gulim" pitchFamily="34" charset="-127"/>
              </a:rPr>
              <a:t>In Package java.net</a:t>
            </a:r>
          </a:p>
          <a:p>
            <a:pPr lvl="1">
              <a:lnSpc>
                <a:spcPct val="90000"/>
              </a:lnSpc>
            </a:pPr>
            <a:r>
              <a:rPr lang="en-US" altLang="ko-KR" sz="2400" dirty="0" err="1">
                <a:latin typeface="Tahoma" pitchFamily="34" charset="0"/>
                <a:ea typeface="Gulim" pitchFamily="34" charset="-127"/>
              </a:rPr>
              <a:t>java.net.DatagramSocket</a:t>
            </a:r>
            <a:endParaRPr lang="en-US" altLang="ko-KR" sz="2400" dirty="0">
              <a:latin typeface="Tahoma" pitchFamily="34" charset="0"/>
              <a:ea typeface="Gulim" pitchFamily="34" charset="-127"/>
            </a:endParaRPr>
          </a:p>
          <a:p>
            <a:pPr lvl="2">
              <a:lnSpc>
                <a:spcPct val="90000"/>
              </a:lnSpc>
            </a:pPr>
            <a:r>
              <a:rPr lang="en-US" altLang="ko-KR" sz="2400" dirty="0">
                <a:latin typeface="Tahoma" pitchFamily="34" charset="0"/>
                <a:ea typeface="Gulim" pitchFamily="34" charset="-127"/>
              </a:rPr>
              <a:t>A socket for sending and receiving datagram packets.</a:t>
            </a:r>
          </a:p>
          <a:p>
            <a:pPr lvl="2">
              <a:lnSpc>
                <a:spcPct val="90000"/>
              </a:lnSpc>
            </a:pPr>
            <a:r>
              <a:rPr lang="en-US" altLang="ko-KR" sz="2400" dirty="0">
                <a:latin typeface="Tahoma" pitchFamily="34" charset="0"/>
                <a:ea typeface="Gulim" pitchFamily="34" charset="-127"/>
              </a:rPr>
              <a:t>Constructor and Methods</a:t>
            </a:r>
          </a:p>
          <a:p>
            <a:pPr lvl="3">
              <a:lnSpc>
                <a:spcPct val="90000"/>
              </a:lnSpc>
            </a:pPr>
            <a:r>
              <a:rPr lang="en-US" altLang="ko-KR" sz="2000" dirty="0" err="1">
                <a:latin typeface="Tahoma" pitchFamily="34" charset="0"/>
                <a:ea typeface="Gulim" pitchFamily="34" charset="-127"/>
              </a:rPr>
              <a:t>DatagramSocket</a:t>
            </a:r>
            <a:r>
              <a:rPr lang="en-US" altLang="ko-KR" sz="2000" dirty="0">
                <a:latin typeface="Tahoma" pitchFamily="34" charset="0"/>
                <a:ea typeface="Gulim" pitchFamily="34" charset="-127"/>
              </a:rPr>
              <a:t>(</a:t>
            </a:r>
            <a:r>
              <a:rPr lang="en-US" altLang="ko-KR" sz="2000" dirty="0" err="1">
                <a:latin typeface="Tahoma" pitchFamily="34" charset="0"/>
                <a:ea typeface="Gulim" pitchFamily="34" charset="-127"/>
              </a:rPr>
              <a:t>int</a:t>
            </a:r>
            <a:r>
              <a:rPr lang="en-US" altLang="ko-KR" sz="2000" dirty="0">
                <a:latin typeface="Tahoma" pitchFamily="34" charset="0"/>
                <a:ea typeface="Gulim" pitchFamily="34" charset="-127"/>
              </a:rPr>
              <a:t> port): Constructs a datagram socket and binds it to the specified port on the local host machine.</a:t>
            </a:r>
          </a:p>
          <a:p>
            <a:pPr lvl="3">
              <a:lnSpc>
                <a:spcPct val="90000"/>
              </a:lnSpc>
            </a:pPr>
            <a:r>
              <a:rPr lang="en-US" altLang="ko-KR" sz="2000" dirty="0">
                <a:latin typeface="Tahoma" pitchFamily="34" charset="0"/>
                <a:ea typeface="Gulim" pitchFamily="34" charset="-127"/>
              </a:rPr>
              <a:t>void receive( </a:t>
            </a:r>
            <a:r>
              <a:rPr lang="en-US" altLang="ko-KR" sz="2000" dirty="0" err="1">
                <a:latin typeface="Tahoma" pitchFamily="34" charset="0"/>
                <a:ea typeface="Gulim" pitchFamily="34" charset="-127"/>
              </a:rPr>
              <a:t>DatagramPacket</a:t>
            </a:r>
            <a:r>
              <a:rPr lang="en-US" altLang="ko-KR" sz="2000" dirty="0">
                <a:latin typeface="Tahoma" pitchFamily="34" charset="0"/>
                <a:ea typeface="Gulim" pitchFamily="34" charset="-127"/>
              </a:rPr>
              <a:t> p)</a:t>
            </a:r>
          </a:p>
          <a:p>
            <a:pPr lvl="3">
              <a:lnSpc>
                <a:spcPct val="90000"/>
              </a:lnSpc>
            </a:pPr>
            <a:r>
              <a:rPr lang="en-US" altLang="ko-KR" sz="2000" dirty="0">
                <a:latin typeface="Tahoma" pitchFamily="34" charset="0"/>
                <a:ea typeface="Gulim" pitchFamily="34" charset="-127"/>
              </a:rPr>
              <a:t>void send( </a:t>
            </a:r>
            <a:r>
              <a:rPr lang="en-US" altLang="ko-KR" sz="2000" dirty="0" err="1">
                <a:latin typeface="Tahoma" pitchFamily="34" charset="0"/>
                <a:ea typeface="Gulim" pitchFamily="34" charset="-127"/>
              </a:rPr>
              <a:t>DatagramPacket</a:t>
            </a:r>
            <a:r>
              <a:rPr lang="en-US" altLang="ko-KR" sz="2000" dirty="0">
                <a:latin typeface="Tahoma" pitchFamily="34" charset="0"/>
                <a:ea typeface="Gulim" pitchFamily="34" charset="-127"/>
              </a:rPr>
              <a:t> p)</a:t>
            </a:r>
          </a:p>
          <a:p>
            <a:pPr lvl="3">
              <a:lnSpc>
                <a:spcPct val="90000"/>
              </a:lnSpc>
            </a:pPr>
            <a:r>
              <a:rPr lang="en-US" altLang="ko-KR" sz="2000" dirty="0">
                <a:latin typeface="Tahoma" pitchFamily="34" charset="0"/>
                <a:ea typeface="Gulim" pitchFamily="34" charset="-127"/>
              </a:rPr>
              <a:t>void close()</a:t>
            </a:r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latin typeface="Times New Roman" pitchFamily="18" charset="0"/>
            </a:endParaRPr>
          </a:p>
        </p:txBody>
      </p:sp>
      <p:sp>
        <p:nvSpPr>
          <p:cNvPr id="3379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FBCAA68-269A-4E87-9C03-7871B985254A}" type="slidenum">
              <a:rPr lang="en-US" altLang="en-US" sz="1400" smtClean="0"/>
              <a:pPr/>
              <a:t>33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338297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DatagramSocket Constructors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436563" y="1568450"/>
            <a:ext cx="8548687" cy="46482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400" b="1" dirty="0" err="1">
                <a:latin typeface="Courier New" pitchFamily="49" charset="0"/>
              </a:rPr>
              <a:t>DatagramSocket</a:t>
            </a:r>
            <a:r>
              <a:rPr lang="en-US" altLang="en-US" sz="2400" b="1" dirty="0">
                <a:latin typeface="Courier New" pitchFamily="49" charset="0"/>
              </a:rPr>
              <a:t>();	</a:t>
            </a:r>
            <a:endParaRPr lang="en-US" altLang="en-US" sz="2400" b="1" i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altLang="en-US" sz="24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altLang="en-US" sz="2400" b="1" dirty="0" err="1">
                <a:latin typeface="Courier New" pitchFamily="49" charset="0"/>
              </a:rPr>
              <a:t>DatagramSocket</a:t>
            </a:r>
            <a:r>
              <a:rPr lang="en-US" altLang="en-US" sz="2400" b="1" dirty="0">
                <a:latin typeface="Courier New" pitchFamily="49" charset="0"/>
              </a:rPr>
              <a:t>(</a:t>
            </a:r>
            <a:r>
              <a:rPr lang="en-US" altLang="en-US" sz="2400" b="1" dirty="0" err="1">
                <a:latin typeface="Courier New" pitchFamily="49" charset="0"/>
              </a:rPr>
              <a:t>int</a:t>
            </a:r>
            <a:r>
              <a:rPr lang="en-US" altLang="en-US" sz="2400" b="1" dirty="0">
                <a:latin typeface="Courier New" pitchFamily="49" charset="0"/>
              </a:rPr>
              <a:t> port);</a:t>
            </a:r>
          </a:p>
          <a:p>
            <a:pPr>
              <a:buFontTx/>
              <a:buNone/>
            </a:pPr>
            <a:endParaRPr lang="en-US" altLang="en-US" sz="24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altLang="en-US" sz="2400" b="1" dirty="0" err="1">
                <a:latin typeface="Courier New" pitchFamily="49" charset="0"/>
              </a:rPr>
              <a:t>DatagramSocket</a:t>
            </a:r>
            <a:r>
              <a:rPr lang="en-US" altLang="en-US" sz="2400" b="1" dirty="0">
                <a:latin typeface="Courier New" pitchFamily="49" charset="0"/>
              </a:rPr>
              <a:t>(</a:t>
            </a:r>
            <a:r>
              <a:rPr lang="en-US" altLang="en-US" sz="2400" b="1" dirty="0" err="1">
                <a:latin typeface="Courier New" pitchFamily="49" charset="0"/>
              </a:rPr>
              <a:t>int</a:t>
            </a:r>
            <a:r>
              <a:rPr lang="en-US" altLang="en-US" sz="2400" b="1" dirty="0">
                <a:latin typeface="Courier New" pitchFamily="49" charset="0"/>
              </a:rPr>
              <a:t> port, </a:t>
            </a:r>
            <a:r>
              <a:rPr lang="en-US" altLang="en-US" sz="2400" b="1" dirty="0" err="1">
                <a:latin typeface="Courier New" pitchFamily="49" charset="0"/>
              </a:rPr>
              <a:t>InetAddress</a:t>
            </a:r>
            <a:r>
              <a:rPr lang="en-US" altLang="en-US" sz="2400" b="1" dirty="0">
                <a:latin typeface="Courier New" pitchFamily="49" charset="0"/>
              </a:rPr>
              <a:t> a);</a:t>
            </a:r>
          </a:p>
          <a:p>
            <a:pPr>
              <a:buFontTx/>
              <a:buNone/>
            </a:pPr>
            <a:endParaRPr lang="en-US" altLang="en-US" sz="24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altLang="en-US" dirty="0"/>
              <a:t>All can throw </a:t>
            </a:r>
            <a:r>
              <a:rPr lang="en-US" altLang="en-US" dirty="0" err="1"/>
              <a:t>SocketException</a:t>
            </a:r>
            <a:r>
              <a:rPr lang="en-US" altLang="en-US" dirty="0"/>
              <a:t> or </a:t>
            </a:r>
            <a:r>
              <a:rPr lang="en-US" altLang="en-US" dirty="0" err="1"/>
              <a:t>SecurityException</a:t>
            </a:r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latin typeface="Times New Roman" pitchFamily="18" charset="0"/>
            </a:endParaRPr>
          </a:p>
        </p:txBody>
      </p:sp>
      <p:sp>
        <p:nvSpPr>
          <p:cNvPr id="3482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AF8A9D3-60D1-432C-B571-717E1D57EE4C}" type="slidenum">
              <a:rPr lang="en-US" altLang="en-US" sz="1400" smtClean="0"/>
              <a:pPr/>
              <a:t>34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383878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Datagram Methods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2400" b="1" dirty="0">
                <a:latin typeface="Courier New" pitchFamily="49" charset="0"/>
              </a:rPr>
              <a:t>void connect(</a:t>
            </a:r>
            <a:r>
              <a:rPr lang="en-US" altLang="en-US" sz="2400" b="1" dirty="0" err="1">
                <a:latin typeface="Courier New" pitchFamily="49" charset="0"/>
              </a:rPr>
              <a:t>InetAddress</a:t>
            </a:r>
            <a:r>
              <a:rPr lang="en-US" altLang="en-US" sz="2400" b="1" dirty="0">
                <a:latin typeface="Courier New" pitchFamily="49" charset="0"/>
              </a:rPr>
              <a:t>, </a:t>
            </a:r>
            <a:r>
              <a:rPr lang="en-US" altLang="en-US" sz="2400" b="1" dirty="0" err="1">
                <a:latin typeface="Courier New" pitchFamily="49" charset="0"/>
              </a:rPr>
              <a:t>int</a:t>
            </a:r>
            <a:r>
              <a:rPr lang="en-US" altLang="en-US" sz="2400" b="1" dirty="0">
                <a:latin typeface="Courier New" pitchFamily="49" charset="0"/>
              </a:rPr>
              <a:t> port);</a:t>
            </a:r>
          </a:p>
          <a:p>
            <a:pPr>
              <a:buFontTx/>
              <a:buNone/>
            </a:pPr>
            <a:endParaRPr lang="en-US" altLang="en-US" sz="24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altLang="en-US" sz="2400" b="1" dirty="0">
                <a:latin typeface="Courier New" pitchFamily="49" charset="0"/>
              </a:rPr>
              <a:t>void close();</a:t>
            </a:r>
          </a:p>
          <a:p>
            <a:pPr>
              <a:buFontTx/>
              <a:buNone/>
            </a:pPr>
            <a:endParaRPr lang="en-US" altLang="en-US" sz="24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altLang="en-US" sz="2400" b="1" dirty="0">
                <a:latin typeface="Courier New" pitchFamily="49" charset="0"/>
              </a:rPr>
              <a:t>void receive(</a:t>
            </a:r>
            <a:r>
              <a:rPr lang="en-US" altLang="en-US" sz="2400" b="1" dirty="0" err="1">
                <a:latin typeface="Courier New" pitchFamily="49" charset="0"/>
              </a:rPr>
              <a:t>DatagramPacket</a:t>
            </a:r>
            <a:r>
              <a:rPr lang="en-US" altLang="en-US" sz="2400" b="1" dirty="0">
                <a:latin typeface="Courier New" pitchFamily="49" charset="0"/>
              </a:rPr>
              <a:t> p);</a:t>
            </a:r>
          </a:p>
          <a:p>
            <a:pPr>
              <a:buFontTx/>
              <a:buNone/>
            </a:pPr>
            <a:endParaRPr lang="en-US" altLang="en-US" sz="24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altLang="en-US" sz="2400" b="1" dirty="0">
                <a:latin typeface="Courier New" pitchFamily="49" charset="0"/>
              </a:rPr>
              <a:t>void send(</a:t>
            </a:r>
            <a:r>
              <a:rPr lang="en-US" altLang="en-US" sz="2400" b="1" dirty="0" err="1">
                <a:latin typeface="Courier New" pitchFamily="49" charset="0"/>
              </a:rPr>
              <a:t>DatagramPacket</a:t>
            </a:r>
            <a:r>
              <a:rPr lang="en-US" altLang="en-US" sz="2400" b="1" dirty="0">
                <a:latin typeface="Courier New" pitchFamily="49" charset="0"/>
              </a:rPr>
              <a:t> p);</a:t>
            </a:r>
          </a:p>
          <a:p>
            <a:pPr>
              <a:buFontTx/>
              <a:buNone/>
            </a:pPr>
            <a:endParaRPr lang="en-US" altLang="en-US" sz="2400" b="1" dirty="0">
              <a:latin typeface="Courier New" pitchFamily="49" charset="0"/>
            </a:endParaRPr>
          </a:p>
          <a:p>
            <a:pPr algn="ctr">
              <a:buFontTx/>
              <a:buNone/>
            </a:pPr>
            <a:r>
              <a:rPr lang="en-US" altLang="en-US" b="1" dirty="0"/>
              <a:t>Lots more!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latin typeface="Times New Roman" pitchFamily="18" charset="0"/>
            </a:endParaRPr>
          </a:p>
        </p:txBody>
      </p:sp>
      <p:sp>
        <p:nvSpPr>
          <p:cNvPr id="3584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BAE2DBD-452A-48B6-97C8-16850855DBD5}" type="slidenum">
              <a:rPr lang="en-US" altLang="en-US" sz="1400" smtClean="0"/>
              <a:pPr/>
              <a:t>35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367027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Datagram Packet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/>
              <a:t>Contain the payload</a:t>
            </a:r>
          </a:p>
          <a:p>
            <a:pPr lvl="1"/>
            <a:r>
              <a:rPr lang="en-US" altLang="en-US" sz="2800" dirty="0"/>
              <a:t>a byte array</a:t>
            </a:r>
          </a:p>
          <a:p>
            <a:endParaRPr lang="en-US" altLang="en-US" dirty="0"/>
          </a:p>
          <a:p>
            <a:r>
              <a:rPr lang="en-US" altLang="en-US" sz="2800" dirty="0"/>
              <a:t>Can also be used to specify the destination address</a:t>
            </a:r>
          </a:p>
          <a:p>
            <a:pPr lvl="1"/>
            <a:r>
              <a:rPr lang="en-US" altLang="en-US" sz="2400" dirty="0"/>
              <a:t>when not using connected mode UDP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latin typeface="Times New Roman" pitchFamily="18" charset="0"/>
            </a:endParaRPr>
          </a:p>
        </p:txBody>
      </p:sp>
      <p:sp>
        <p:nvSpPr>
          <p:cNvPr id="36869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19DAFF1-EE79-4636-BCB5-327ABFEDD22C}" type="slidenum">
              <a:rPr lang="en-US" altLang="en-US" sz="1400" smtClean="0"/>
              <a:pPr/>
              <a:t>36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256250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DatagramPacket Constructors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2400" dirty="0"/>
              <a:t>For receiving:</a:t>
            </a:r>
          </a:p>
          <a:p>
            <a:pPr>
              <a:buFontTx/>
              <a:buNone/>
            </a:pPr>
            <a:endParaRPr lang="en-US" altLang="en-US" sz="24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altLang="en-US" sz="2400" b="1" dirty="0" err="1">
                <a:latin typeface="Courier New" pitchFamily="49" charset="0"/>
              </a:rPr>
              <a:t>DatagramPacket</a:t>
            </a:r>
            <a:r>
              <a:rPr lang="en-US" altLang="en-US" sz="2400" b="1" dirty="0">
                <a:latin typeface="Courier New" pitchFamily="49" charset="0"/>
              </a:rPr>
              <a:t>( byte[] </a:t>
            </a:r>
            <a:r>
              <a:rPr lang="en-US" altLang="en-US" sz="2400" b="1" dirty="0" err="1">
                <a:latin typeface="Courier New" pitchFamily="49" charset="0"/>
              </a:rPr>
              <a:t>buf</a:t>
            </a:r>
            <a:r>
              <a:rPr lang="en-US" altLang="en-US" sz="2400" b="1" dirty="0">
                <a:latin typeface="Courier New" pitchFamily="49" charset="0"/>
              </a:rPr>
              <a:t>, </a:t>
            </a:r>
            <a:r>
              <a:rPr lang="en-US" altLang="en-US" sz="2400" b="1" dirty="0" err="1">
                <a:latin typeface="Courier New" pitchFamily="49" charset="0"/>
              </a:rPr>
              <a:t>int</a:t>
            </a:r>
            <a:r>
              <a:rPr lang="en-US" altLang="en-US" sz="2400" b="1" dirty="0">
                <a:latin typeface="Courier New" pitchFamily="49" charset="0"/>
              </a:rPr>
              <a:t> </a:t>
            </a:r>
            <a:r>
              <a:rPr lang="en-US" altLang="en-US" sz="2400" b="1" dirty="0" err="1">
                <a:latin typeface="Courier New" pitchFamily="49" charset="0"/>
              </a:rPr>
              <a:t>len</a:t>
            </a:r>
            <a:r>
              <a:rPr lang="en-US" altLang="en-US" sz="2400" b="1" dirty="0">
                <a:latin typeface="Courier New" pitchFamily="49" charset="0"/>
              </a:rPr>
              <a:t>);</a:t>
            </a:r>
          </a:p>
          <a:p>
            <a:pPr>
              <a:buFontTx/>
              <a:buNone/>
            </a:pPr>
            <a:endParaRPr lang="en-US" altLang="en-US" sz="24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altLang="en-US" sz="24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altLang="en-US" sz="2400" dirty="0"/>
              <a:t>For sending:</a:t>
            </a:r>
          </a:p>
          <a:p>
            <a:pPr>
              <a:buFontTx/>
              <a:buNone/>
            </a:pPr>
            <a:endParaRPr lang="en-US" altLang="en-US" sz="24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altLang="en-US" sz="2400" b="1" dirty="0" err="1">
                <a:latin typeface="Courier New" pitchFamily="49" charset="0"/>
              </a:rPr>
              <a:t>DatagramPacket</a:t>
            </a:r>
            <a:r>
              <a:rPr lang="en-US" altLang="en-US" sz="2400" b="1" dirty="0">
                <a:latin typeface="Courier New" pitchFamily="49" charset="0"/>
              </a:rPr>
              <a:t>( byte[] </a:t>
            </a:r>
            <a:r>
              <a:rPr lang="en-US" altLang="en-US" sz="2400" b="1" dirty="0" err="1">
                <a:latin typeface="Courier New" pitchFamily="49" charset="0"/>
              </a:rPr>
              <a:t>buf</a:t>
            </a:r>
            <a:r>
              <a:rPr lang="en-US" altLang="en-US" sz="2400" b="1" dirty="0">
                <a:latin typeface="Courier New" pitchFamily="49" charset="0"/>
              </a:rPr>
              <a:t>, </a:t>
            </a:r>
            <a:r>
              <a:rPr lang="en-US" altLang="en-US" sz="2400" b="1" dirty="0" err="1">
                <a:latin typeface="Courier New" pitchFamily="49" charset="0"/>
              </a:rPr>
              <a:t>int</a:t>
            </a:r>
            <a:r>
              <a:rPr lang="en-US" altLang="en-US" sz="2400" b="1" dirty="0">
                <a:latin typeface="Courier New" pitchFamily="49" charset="0"/>
              </a:rPr>
              <a:t> </a:t>
            </a:r>
            <a:r>
              <a:rPr lang="en-US" altLang="en-US" sz="2400" b="1" dirty="0" err="1">
                <a:latin typeface="Courier New" pitchFamily="49" charset="0"/>
              </a:rPr>
              <a:t>len</a:t>
            </a:r>
            <a:endParaRPr lang="en-US" altLang="en-US" sz="24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altLang="en-US" sz="2400" b="1" dirty="0">
                <a:latin typeface="Courier New" pitchFamily="49" charset="0"/>
              </a:rPr>
              <a:t>				 </a:t>
            </a:r>
            <a:r>
              <a:rPr lang="en-US" altLang="en-US" sz="2400" b="1" dirty="0" err="1">
                <a:latin typeface="Courier New" pitchFamily="49" charset="0"/>
              </a:rPr>
              <a:t>InetAddress</a:t>
            </a:r>
            <a:r>
              <a:rPr lang="en-US" altLang="en-US" sz="2400" b="1" dirty="0">
                <a:latin typeface="Courier New" pitchFamily="49" charset="0"/>
              </a:rPr>
              <a:t> a, </a:t>
            </a:r>
            <a:r>
              <a:rPr lang="en-US" altLang="en-US" sz="2400" b="1" dirty="0" err="1">
                <a:latin typeface="Courier New" pitchFamily="49" charset="0"/>
              </a:rPr>
              <a:t>int</a:t>
            </a:r>
            <a:r>
              <a:rPr lang="en-US" altLang="en-US" sz="2400" b="1" dirty="0">
                <a:latin typeface="Courier New" pitchFamily="49" charset="0"/>
              </a:rPr>
              <a:t> port);</a:t>
            </a:r>
          </a:p>
          <a:p>
            <a:pPr>
              <a:buFontTx/>
              <a:buNone/>
            </a:pPr>
            <a:endParaRPr lang="en-US" altLang="en-US" sz="2400" b="1" dirty="0">
              <a:latin typeface="Courier New" pitchFamily="49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latin typeface="Times New Roman" pitchFamily="18" charset="0"/>
            </a:endParaRPr>
          </a:p>
        </p:txBody>
      </p:sp>
      <p:sp>
        <p:nvSpPr>
          <p:cNvPr id="3789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851B838D-A335-4364-A96B-0EE1334BCCB0}" type="slidenum">
              <a:rPr lang="en-US" altLang="en-US" sz="1400" smtClean="0"/>
              <a:pPr/>
              <a:t>37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221196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DatagramPacket methods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2400" b="1" dirty="0">
                <a:latin typeface="Courier New" pitchFamily="49" charset="0"/>
              </a:rPr>
              <a:t>byte[] </a:t>
            </a:r>
            <a:r>
              <a:rPr lang="en-US" altLang="en-US" sz="2400" b="1" dirty="0" err="1">
                <a:latin typeface="Courier New" pitchFamily="49" charset="0"/>
              </a:rPr>
              <a:t>getData</a:t>
            </a:r>
            <a:r>
              <a:rPr lang="en-US" altLang="en-US" sz="2400" b="1" dirty="0">
                <a:latin typeface="Courier New" pitchFamily="49" charset="0"/>
              </a:rPr>
              <a:t>();</a:t>
            </a:r>
          </a:p>
          <a:p>
            <a:pPr>
              <a:buFontTx/>
              <a:buNone/>
            </a:pPr>
            <a:r>
              <a:rPr lang="en-US" altLang="en-US" sz="2400" b="1" dirty="0">
                <a:latin typeface="Courier New" pitchFamily="49" charset="0"/>
              </a:rPr>
              <a:t>void </a:t>
            </a:r>
            <a:r>
              <a:rPr lang="en-US" altLang="en-US" sz="2400" b="1" dirty="0" err="1">
                <a:latin typeface="Courier New" pitchFamily="49" charset="0"/>
              </a:rPr>
              <a:t>setData</a:t>
            </a:r>
            <a:r>
              <a:rPr lang="en-US" altLang="en-US" sz="2400" b="1" dirty="0">
                <a:latin typeface="Courier New" pitchFamily="49" charset="0"/>
              </a:rPr>
              <a:t>(byte[] </a:t>
            </a:r>
            <a:r>
              <a:rPr lang="en-US" altLang="en-US" sz="2400" b="1" dirty="0" err="1">
                <a:latin typeface="Courier New" pitchFamily="49" charset="0"/>
              </a:rPr>
              <a:t>buf</a:t>
            </a:r>
            <a:r>
              <a:rPr lang="en-US" altLang="en-US" sz="2400" b="1" dirty="0">
                <a:latin typeface="Courier New" pitchFamily="49" charset="0"/>
              </a:rPr>
              <a:t>);</a:t>
            </a:r>
          </a:p>
          <a:p>
            <a:pPr>
              <a:buFontTx/>
              <a:buNone/>
            </a:pPr>
            <a:endParaRPr lang="en-US" altLang="en-US" sz="24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altLang="en-US" sz="2400" b="1" dirty="0">
                <a:latin typeface="Courier New" pitchFamily="49" charset="0"/>
              </a:rPr>
              <a:t>void </a:t>
            </a:r>
            <a:r>
              <a:rPr lang="en-US" altLang="en-US" sz="2400" b="1" dirty="0" err="1">
                <a:latin typeface="Courier New" pitchFamily="49" charset="0"/>
              </a:rPr>
              <a:t>setAddress</a:t>
            </a:r>
            <a:r>
              <a:rPr lang="en-US" altLang="en-US" sz="2400" b="1" dirty="0">
                <a:latin typeface="Courier New" pitchFamily="49" charset="0"/>
              </a:rPr>
              <a:t>(</a:t>
            </a:r>
            <a:r>
              <a:rPr lang="en-US" altLang="en-US" sz="2400" b="1" dirty="0" err="1">
                <a:latin typeface="Courier New" pitchFamily="49" charset="0"/>
              </a:rPr>
              <a:t>InetAddress</a:t>
            </a:r>
            <a:r>
              <a:rPr lang="en-US" altLang="en-US" sz="2400" b="1" dirty="0">
                <a:latin typeface="Courier New" pitchFamily="49" charset="0"/>
              </a:rPr>
              <a:t> a);</a:t>
            </a:r>
          </a:p>
          <a:p>
            <a:pPr>
              <a:buFontTx/>
              <a:buNone/>
            </a:pPr>
            <a:r>
              <a:rPr lang="en-US" altLang="en-US" sz="2400" b="1" dirty="0">
                <a:latin typeface="Courier New" pitchFamily="49" charset="0"/>
              </a:rPr>
              <a:t>void </a:t>
            </a:r>
            <a:r>
              <a:rPr lang="en-US" altLang="en-US" sz="2400" b="1" dirty="0" err="1">
                <a:latin typeface="Courier New" pitchFamily="49" charset="0"/>
              </a:rPr>
              <a:t>setPort</a:t>
            </a:r>
            <a:r>
              <a:rPr lang="en-US" altLang="en-US" sz="2400" b="1" dirty="0">
                <a:latin typeface="Courier New" pitchFamily="49" charset="0"/>
              </a:rPr>
              <a:t>(</a:t>
            </a:r>
            <a:r>
              <a:rPr lang="en-US" altLang="en-US" sz="2400" b="1" dirty="0" err="1">
                <a:latin typeface="Courier New" pitchFamily="49" charset="0"/>
              </a:rPr>
              <a:t>int</a:t>
            </a:r>
            <a:r>
              <a:rPr lang="en-US" altLang="en-US" sz="2400" b="1" dirty="0">
                <a:latin typeface="Courier New" pitchFamily="49" charset="0"/>
              </a:rPr>
              <a:t> port);</a:t>
            </a:r>
          </a:p>
          <a:p>
            <a:pPr>
              <a:buFontTx/>
              <a:buNone/>
            </a:pPr>
            <a:endParaRPr lang="en-US" altLang="en-US" sz="24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altLang="en-US" sz="2400" b="1" dirty="0" err="1">
                <a:latin typeface="Courier New" pitchFamily="49" charset="0"/>
              </a:rPr>
              <a:t>InetAddress</a:t>
            </a:r>
            <a:r>
              <a:rPr lang="en-US" altLang="en-US" sz="2400" b="1" dirty="0">
                <a:latin typeface="Courier New" pitchFamily="49" charset="0"/>
              </a:rPr>
              <a:t> </a:t>
            </a:r>
            <a:r>
              <a:rPr lang="en-US" altLang="en-US" sz="2400" b="1" dirty="0" err="1">
                <a:latin typeface="Courier New" pitchFamily="49" charset="0"/>
              </a:rPr>
              <a:t>getAddress</a:t>
            </a:r>
            <a:r>
              <a:rPr lang="en-US" altLang="en-US" sz="2400" b="1" dirty="0">
                <a:latin typeface="Courier New" pitchFamily="49" charset="0"/>
              </a:rPr>
              <a:t>();</a:t>
            </a:r>
          </a:p>
          <a:p>
            <a:pPr>
              <a:buFontTx/>
              <a:buNone/>
            </a:pPr>
            <a:r>
              <a:rPr lang="en-US" altLang="en-US" sz="2400" b="1" dirty="0" err="1">
                <a:latin typeface="Courier New" pitchFamily="49" charset="0"/>
              </a:rPr>
              <a:t>int</a:t>
            </a:r>
            <a:r>
              <a:rPr lang="en-US" altLang="en-US" sz="2400" b="1" dirty="0">
                <a:latin typeface="Courier New" pitchFamily="49" charset="0"/>
              </a:rPr>
              <a:t> </a:t>
            </a:r>
            <a:r>
              <a:rPr lang="en-US" altLang="en-US" sz="2400" b="1" dirty="0" err="1">
                <a:latin typeface="Courier New" pitchFamily="49" charset="0"/>
              </a:rPr>
              <a:t>getPort</a:t>
            </a:r>
            <a:r>
              <a:rPr lang="en-US" altLang="en-US" sz="2400" b="1" dirty="0">
                <a:latin typeface="Courier New" pitchFamily="49" charset="0"/>
              </a:rPr>
              <a:t>();</a:t>
            </a:r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latin typeface="Times New Roman" pitchFamily="18" charset="0"/>
            </a:endParaRPr>
          </a:p>
        </p:txBody>
      </p:sp>
      <p:sp>
        <p:nvSpPr>
          <p:cNvPr id="3891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2AF7079-C3D8-4636-B667-A59E6C68D932}" type="slidenum">
              <a:rPr lang="en-US" altLang="en-US" sz="1400" smtClean="0"/>
              <a:pPr/>
              <a:t>38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233592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333375"/>
            <a:ext cx="7772400" cy="1143000"/>
          </a:xfrm>
        </p:spPr>
        <p:txBody>
          <a:bodyPr/>
          <a:lstStyle/>
          <a:p>
            <a:r>
              <a:rPr lang="en-US" altLang="ko-KR">
                <a:latin typeface="Tahoma" pitchFamily="34" charset="0"/>
                <a:ea typeface="Gulim" pitchFamily="34" charset="-127"/>
              </a:rPr>
              <a:t>Example: Java client (UDP)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latin typeface="Times New Roman" pitchFamily="18" charset="0"/>
            </a:endParaRPr>
          </a:p>
        </p:txBody>
      </p:sp>
      <p:sp>
        <p:nvSpPr>
          <p:cNvPr id="2062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2EEEEFE-D6FA-42E5-BE49-84C70405663D}" type="slidenum">
              <a:rPr lang="en-US" altLang="en-US" sz="1400" smtClean="0"/>
              <a:pPr/>
              <a:t>39</a:t>
            </a:fld>
            <a:endParaRPr lang="en-US" altLang="en-US" sz="1400"/>
          </a:p>
        </p:txBody>
      </p:sp>
      <p:sp>
        <p:nvSpPr>
          <p:cNvPr id="2052" name="Rectangle 3"/>
          <p:cNvSpPr>
            <a:spLocks noChangeArrowheads="1"/>
          </p:cNvSpPr>
          <p:nvPr/>
        </p:nvSpPr>
        <p:spPr bwMode="auto">
          <a:xfrm>
            <a:off x="0" y="11858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2655888" y="1606550"/>
          <a:ext cx="4067175" cy="448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0" r:id="rId3" imgW="4803648" imgH="5675376" progId="Visio.Drawing.5">
                  <p:embed/>
                </p:oleObj>
              </mc:Choice>
              <mc:Fallback>
                <p:oleObj r:id="rId3" imgW="4803648" imgH="5675376" progId="Visio.Drawing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5888" y="1606550"/>
                        <a:ext cx="4067175" cy="4486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1547813" y="3773488"/>
            <a:ext cx="2184400" cy="9159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ko-KR" sz="1600">
                <a:solidFill>
                  <a:srgbClr val="FF0000"/>
                </a:solidFill>
                <a:latin typeface="Comic Sans MS" pitchFamily="66" charset="0"/>
                <a:ea typeface="Gulim" pitchFamily="34" charset="-127"/>
              </a:rPr>
              <a:t>Output: </a:t>
            </a:r>
            <a:r>
              <a:rPr lang="en-US" altLang="ko-KR" sz="1800">
                <a:latin typeface="Comic Sans MS" pitchFamily="66" charset="0"/>
                <a:ea typeface="Gulim" pitchFamily="34" charset="-127"/>
              </a:rPr>
              <a:t>sends packet (TCP sent “byte stream”)</a:t>
            </a:r>
            <a:endParaRPr lang="en-US" altLang="ko-KR" sz="1800">
              <a:ea typeface="Gulim" pitchFamily="34" charset="-127"/>
            </a:endParaRPr>
          </a:p>
        </p:txBody>
      </p:sp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5932488" y="3103563"/>
            <a:ext cx="2184400" cy="11906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ko-KR" sz="1600">
                <a:solidFill>
                  <a:srgbClr val="FF0000"/>
                </a:solidFill>
                <a:latin typeface="Comic Sans MS" pitchFamily="66" charset="0"/>
                <a:ea typeface="Gulim" pitchFamily="34" charset="-127"/>
              </a:rPr>
              <a:t>Input: </a:t>
            </a:r>
            <a:r>
              <a:rPr lang="en-US" altLang="ko-KR" sz="1800">
                <a:latin typeface="Comic Sans MS" pitchFamily="66" charset="0"/>
                <a:ea typeface="Gulim" pitchFamily="34" charset="-127"/>
              </a:rPr>
              <a:t>receives packet (TCP received “byte stream”)</a:t>
            </a:r>
            <a:endParaRPr lang="en-US" altLang="ko-KR" sz="1800">
              <a:ea typeface="Gulim" pitchFamily="34" charset="-127"/>
            </a:endParaRPr>
          </a:p>
        </p:txBody>
      </p:sp>
      <p:sp>
        <p:nvSpPr>
          <p:cNvPr id="2055" name="Line 7"/>
          <p:cNvSpPr>
            <a:spLocks noChangeShapeType="1"/>
          </p:cNvSpPr>
          <p:nvPr/>
        </p:nvSpPr>
        <p:spPr bwMode="auto">
          <a:xfrm>
            <a:off x="3294063" y="3940175"/>
            <a:ext cx="95250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6" name="Line 8"/>
          <p:cNvSpPr>
            <a:spLocks noChangeShapeType="1"/>
          </p:cNvSpPr>
          <p:nvPr/>
        </p:nvSpPr>
        <p:spPr bwMode="auto">
          <a:xfrm flipH="1">
            <a:off x="5387975" y="3316288"/>
            <a:ext cx="576263" cy="78898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7" name="Text Box 9"/>
          <p:cNvSpPr txBox="1">
            <a:spLocks noChangeArrowheads="1"/>
          </p:cNvSpPr>
          <p:nvPr/>
        </p:nvSpPr>
        <p:spPr bwMode="auto">
          <a:xfrm>
            <a:off x="2862263" y="2827338"/>
            <a:ext cx="1206500" cy="762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ko-KR" sz="2000">
                <a:solidFill>
                  <a:schemeClr val="accent2"/>
                </a:solidFill>
                <a:latin typeface="Comic Sans MS" pitchFamily="66" charset="0"/>
                <a:ea typeface="Gulim" pitchFamily="34" charset="-127"/>
              </a:rPr>
              <a:t>Client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ko-KR" sz="2000">
                <a:solidFill>
                  <a:schemeClr val="accent2"/>
                </a:solidFill>
                <a:latin typeface="Comic Sans MS" pitchFamily="66" charset="0"/>
                <a:ea typeface="Gulim" pitchFamily="34" charset="-127"/>
              </a:rPr>
              <a:t>process</a:t>
            </a:r>
            <a:endParaRPr lang="en-US" altLang="ko-KR" sz="2000">
              <a:solidFill>
                <a:schemeClr val="accent2"/>
              </a:solidFill>
              <a:ea typeface="Gulim" pitchFamily="34" charset="-127"/>
            </a:endParaRPr>
          </a:p>
        </p:txBody>
      </p:sp>
      <p:sp>
        <p:nvSpPr>
          <p:cNvPr id="2058" name="Rectangle 10"/>
          <p:cNvSpPr>
            <a:spLocks noChangeArrowheads="1"/>
          </p:cNvSpPr>
          <p:nvPr/>
        </p:nvSpPr>
        <p:spPr bwMode="auto">
          <a:xfrm>
            <a:off x="4051300" y="5113338"/>
            <a:ext cx="1625600" cy="509587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9" name="Text Box 11"/>
          <p:cNvSpPr txBox="1">
            <a:spLocks noChangeArrowheads="1"/>
          </p:cNvSpPr>
          <p:nvPr/>
        </p:nvSpPr>
        <p:spPr bwMode="auto">
          <a:xfrm>
            <a:off x="4087813" y="5045075"/>
            <a:ext cx="15414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ko-KR" sz="1800">
                <a:solidFill>
                  <a:schemeClr val="bg1"/>
                </a:solidFill>
                <a:latin typeface="Comic Sans MS" pitchFamily="66" charset="0"/>
                <a:ea typeface="Gulim" pitchFamily="34" charset="-127"/>
              </a:rPr>
              <a:t>client UDP socket</a:t>
            </a:r>
            <a:endParaRPr lang="en-US" altLang="ko-KR" sz="1800">
              <a:ea typeface="Gulim" pitchFamily="34" charset="-127"/>
            </a:endParaRPr>
          </a:p>
        </p:txBody>
      </p:sp>
      <p:sp>
        <p:nvSpPr>
          <p:cNvPr id="2060" name="Line 12"/>
          <p:cNvSpPr>
            <a:spLocks noChangeShapeType="1"/>
          </p:cNvSpPr>
          <p:nvPr/>
        </p:nvSpPr>
        <p:spPr bwMode="auto">
          <a:xfrm flipV="1">
            <a:off x="5235575" y="559276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785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7772400" cy="1143000"/>
          </a:xfrm>
        </p:spPr>
        <p:txBody>
          <a:bodyPr/>
          <a:lstStyle/>
          <a:p>
            <a:r>
              <a:rPr lang="en-US" altLang="en-US"/>
              <a:t>Two essential types of sockets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304800" y="1066800"/>
            <a:ext cx="3810000" cy="4648200"/>
          </a:xfrm>
        </p:spPr>
        <p:txBody>
          <a:bodyPr/>
          <a:lstStyle/>
          <a:p>
            <a:r>
              <a:rPr lang="en-US" altLang="en-US" sz="2000" dirty="0">
                <a:latin typeface="Arial" pitchFamily="34" charset="0"/>
              </a:rPr>
              <a:t>TCP Socket</a:t>
            </a:r>
          </a:p>
          <a:p>
            <a:pPr lvl="1"/>
            <a:r>
              <a:rPr lang="en-US" altLang="en-US" sz="2000" dirty="0"/>
              <a:t>reliable delivery</a:t>
            </a:r>
          </a:p>
          <a:p>
            <a:pPr lvl="1"/>
            <a:r>
              <a:rPr lang="en-US" altLang="en-US" sz="2000" dirty="0"/>
              <a:t>in-order guaranteed</a:t>
            </a:r>
          </a:p>
          <a:p>
            <a:pPr lvl="1"/>
            <a:r>
              <a:rPr lang="en-US" altLang="en-US" sz="2000" dirty="0"/>
              <a:t>connection-oriented</a:t>
            </a:r>
          </a:p>
          <a:p>
            <a:pPr lvl="1"/>
            <a:r>
              <a:rPr lang="en-US" altLang="en-US" sz="2000" dirty="0"/>
              <a:t>bidirectional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sz="half" idx="2"/>
          </p:nvPr>
        </p:nvSpPr>
        <p:spPr>
          <a:xfrm>
            <a:off x="4495800" y="1143000"/>
            <a:ext cx="4343400" cy="4648200"/>
          </a:xfrm>
        </p:spPr>
        <p:txBody>
          <a:bodyPr/>
          <a:lstStyle/>
          <a:p>
            <a:r>
              <a:rPr lang="en-US" altLang="en-US" sz="2000" dirty="0">
                <a:latin typeface="Arial" pitchFamily="34" charset="0"/>
              </a:rPr>
              <a:t>UDP Socket</a:t>
            </a:r>
          </a:p>
          <a:p>
            <a:pPr lvl="1"/>
            <a:r>
              <a:rPr lang="en-US" altLang="en-US" sz="2000" dirty="0"/>
              <a:t>unreliable delivery</a:t>
            </a:r>
          </a:p>
          <a:p>
            <a:pPr lvl="1"/>
            <a:r>
              <a:rPr lang="en-US" altLang="en-US" sz="2000" dirty="0"/>
              <a:t>no order guarantees</a:t>
            </a:r>
          </a:p>
          <a:p>
            <a:pPr lvl="1"/>
            <a:r>
              <a:rPr lang="en-US" altLang="en-US" sz="2000" dirty="0"/>
              <a:t>no notion of “connection” – app indicates </a:t>
            </a:r>
            <a:r>
              <a:rPr lang="en-US" altLang="en-US" sz="2000" dirty="0" err="1"/>
              <a:t>dest</a:t>
            </a:r>
            <a:r>
              <a:rPr lang="en-US" altLang="en-US" sz="2000" dirty="0"/>
              <a:t>. for each packet</a:t>
            </a:r>
          </a:p>
          <a:p>
            <a:pPr lvl="1"/>
            <a:r>
              <a:rPr lang="en-US" altLang="en-US" sz="2000" dirty="0"/>
              <a:t>can send or receive</a:t>
            </a:r>
          </a:p>
        </p:txBody>
      </p:sp>
      <p:sp>
        <p:nvSpPr>
          <p:cNvPr id="5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A8E44-EFDA-4114-9829-7B5FC8D58FE1}" type="slidenum">
              <a:rPr lang="en-US" altLang="en-US"/>
              <a:pPr/>
              <a:t>4</a:t>
            </a:fld>
            <a:endParaRPr lang="en-US" altLang="en-US"/>
          </a:p>
        </p:txBody>
      </p:sp>
      <p:grpSp>
        <p:nvGrpSpPr>
          <p:cNvPr id="10293" name="Group 53"/>
          <p:cNvGrpSpPr>
            <a:grpSpLocks/>
          </p:cNvGrpSpPr>
          <p:nvPr/>
        </p:nvGrpSpPr>
        <p:grpSpPr bwMode="auto">
          <a:xfrm>
            <a:off x="152400" y="3505200"/>
            <a:ext cx="4267200" cy="2060575"/>
            <a:chOff x="96" y="2352"/>
            <a:chExt cx="2688" cy="1298"/>
          </a:xfrm>
        </p:grpSpPr>
        <p:grpSp>
          <p:nvGrpSpPr>
            <p:cNvPr id="10260" name="Group 20"/>
            <p:cNvGrpSpPr>
              <a:grpSpLocks/>
            </p:cNvGrpSpPr>
            <p:nvPr/>
          </p:nvGrpSpPr>
          <p:grpSpPr bwMode="auto">
            <a:xfrm>
              <a:off x="96" y="2352"/>
              <a:ext cx="912" cy="576"/>
              <a:chOff x="360" y="3671"/>
              <a:chExt cx="912" cy="576"/>
            </a:xfrm>
          </p:grpSpPr>
          <p:sp>
            <p:nvSpPr>
              <p:cNvPr id="10259" name="Oval 19"/>
              <p:cNvSpPr>
                <a:spLocks noChangeArrowheads="1"/>
              </p:cNvSpPr>
              <p:nvPr/>
            </p:nvSpPr>
            <p:spPr bwMode="auto">
              <a:xfrm>
                <a:off x="384" y="3671"/>
                <a:ext cx="864" cy="576"/>
              </a:xfrm>
              <a:prstGeom prst="ellipse">
                <a:avLst/>
              </a:prstGeom>
              <a:solidFill>
                <a:srgbClr val="FF0000"/>
              </a:solidFill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257" name="Text Box 17"/>
              <p:cNvSpPr txBox="1">
                <a:spLocks noChangeArrowheads="1"/>
              </p:cNvSpPr>
              <p:nvPr/>
            </p:nvSpPr>
            <p:spPr bwMode="auto">
              <a:xfrm>
                <a:off x="360" y="3815"/>
                <a:ext cx="9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Ctr="1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/>
                  <a:t>App</a:t>
                </a:r>
              </a:p>
            </p:txBody>
          </p:sp>
          <p:sp>
            <p:nvSpPr>
              <p:cNvPr id="10258" name="Oval 18"/>
              <p:cNvSpPr>
                <a:spLocks noChangeArrowheads="1"/>
              </p:cNvSpPr>
              <p:nvPr/>
            </p:nvSpPr>
            <p:spPr bwMode="auto">
              <a:xfrm>
                <a:off x="408" y="3743"/>
                <a:ext cx="816" cy="432"/>
              </a:xfrm>
              <a:prstGeom prst="ellips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0246" name="Text Box 6"/>
            <p:cNvSpPr txBox="1">
              <a:spLocks noChangeArrowheads="1"/>
            </p:cNvSpPr>
            <p:nvPr/>
          </p:nvSpPr>
          <p:spPr bwMode="auto">
            <a:xfrm>
              <a:off x="576" y="3264"/>
              <a:ext cx="9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 altLang="en-US">
                <a:latin typeface="Times New Roman" pitchFamily="18" charset="0"/>
              </a:endParaRPr>
            </a:p>
          </p:txBody>
        </p:sp>
        <p:grpSp>
          <p:nvGrpSpPr>
            <p:cNvPr id="10248" name="Group 8"/>
            <p:cNvGrpSpPr>
              <a:grpSpLocks/>
            </p:cNvGrpSpPr>
            <p:nvPr/>
          </p:nvGrpSpPr>
          <p:grpSpPr bwMode="auto">
            <a:xfrm>
              <a:off x="576" y="2832"/>
              <a:ext cx="1056" cy="818"/>
              <a:chOff x="1104" y="2400"/>
              <a:chExt cx="1056" cy="818"/>
            </a:xfrm>
          </p:grpSpPr>
          <p:sp>
            <p:nvSpPr>
              <p:cNvPr id="10245" name="AutoShape 5"/>
              <p:cNvSpPr>
                <a:spLocks noChangeArrowheads="1"/>
              </p:cNvSpPr>
              <p:nvPr/>
            </p:nvSpPr>
            <p:spPr bwMode="auto">
              <a:xfrm rot="5400000">
                <a:off x="1223" y="2498"/>
                <a:ext cx="818" cy="622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CCFF"/>
              </a:solidFill>
              <a:ln w="317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47" name="Text Box 7"/>
              <p:cNvSpPr txBox="1">
                <a:spLocks noChangeArrowheads="1"/>
              </p:cNvSpPr>
              <p:nvPr/>
            </p:nvSpPr>
            <p:spPr bwMode="auto">
              <a:xfrm>
                <a:off x="1104" y="2684"/>
                <a:ext cx="105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sz="2000"/>
                  <a:t>socket</a:t>
                </a:r>
              </a:p>
            </p:txBody>
          </p:sp>
        </p:grpSp>
        <p:sp>
          <p:nvSpPr>
            <p:cNvPr id="10261" name="AutoShape 21"/>
            <p:cNvSpPr>
              <a:spLocks noChangeArrowheads="1"/>
            </p:cNvSpPr>
            <p:nvPr/>
          </p:nvSpPr>
          <p:spPr bwMode="auto">
            <a:xfrm flipV="1">
              <a:off x="192" y="2736"/>
              <a:ext cx="720" cy="816"/>
            </a:xfrm>
            <a:custGeom>
              <a:avLst/>
              <a:gdLst>
                <a:gd name="G0" fmla="+- 12427 0 0"/>
                <a:gd name="G1" fmla="+- 2302 0 0"/>
                <a:gd name="G2" fmla="+- 12158 0 2302"/>
                <a:gd name="G3" fmla="+- G2 0 2302"/>
                <a:gd name="G4" fmla="*/ G3 32768 32059"/>
                <a:gd name="G5" fmla="*/ G4 1 2"/>
                <a:gd name="G6" fmla="+- 21600 0 12427"/>
                <a:gd name="G7" fmla="*/ G6 2302 6079"/>
                <a:gd name="G8" fmla="+- G7 12427 0"/>
                <a:gd name="T0" fmla="*/ 12427 w 21600"/>
                <a:gd name="T1" fmla="*/ 0 h 21600"/>
                <a:gd name="T2" fmla="*/ 12427 w 21600"/>
                <a:gd name="T3" fmla="*/ 12158 h 21600"/>
                <a:gd name="T4" fmla="*/ 3861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2427" y="0"/>
                  </a:lnTo>
                  <a:lnTo>
                    <a:pt x="12427" y="2302"/>
                  </a:lnTo>
                  <a:cubicBezTo>
                    <a:pt x="5564" y="2302"/>
                    <a:pt x="0" y="6715"/>
                    <a:pt x="0" y="12158"/>
                  </a:cubicBezTo>
                  <a:lnTo>
                    <a:pt x="0" y="21600"/>
                  </a:lnTo>
                  <a:lnTo>
                    <a:pt x="7721" y="21600"/>
                  </a:lnTo>
                  <a:lnTo>
                    <a:pt x="7721" y="12158"/>
                  </a:lnTo>
                  <a:cubicBezTo>
                    <a:pt x="7721" y="10887"/>
                    <a:pt x="9828" y="9856"/>
                    <a:pt x="12427" y="9856"/>
                  </a:cubicBezTo>
                  <a:lnTo>
                    <a:pt x="12427" y="12158"/>
                  </a:lnTo>
                  <a:close/>
                </a:path>
              </a:pathLst>
            </a:custGeom>
            <a:solidFill>
              <a:srgbClr val="FFFF00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252" name="Text Box 12"/>
            <p:cNvSpPr txBox="1">
              <a:spLocks noChangeArrowheads="1"/>
            </p:cNvSpPr>
            <p:nvPr/>
          </p:nvSpPr>
          <p:spPr bwMode="auto">
            <a:xfrm>
              <a:off x="96" y="2976"/>
              <a:ext cx="240" cy="232"/>
            </a:xfrm>
            <a:prstGeom prst="rect">
              <a:avLst/>
            </a:prstGeom>
            <a:solidFill>
              <a:srgbClr val="969696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600"/>
                <a:t>3</a:t>
              </a:r>
            </a:p>
          </p:txBody>
        </p:sp>
        <p:sp>
          <p:nvSpPr>
            <p:cNvPr id="10255" name="Text Box 15"/>
            <p:cNvSpPr txBox="1">
              <a:spLocks noChangeArrowheads="1"/>
            </p:cNvSpPr>
            <p:nvPr/>
          </p:nvSpPr>
          <p:spPr bwMode="auto">
            <a:xfrm>
              <a:off x="288" y="3024"/>
              <a:ext cx="240" cy="232"/>
            </a:xfrm>
            <a:prstGeom prst="rect">
              <a:avLst/>
            </a:prstGeom>
            <a:solidFill>
              <a:srgbClr val="969696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600"/>
                <a:t>2</a:t>
              </a:r>
            </a:p>
          </p:txBody>
        </p:sp>
        <p:sp>
          <p:nvSpPr>
            <p:cNvPr id="10256" name="Text Box 16"/>
            <p:cNvSpPr txBox="1">
              <a:spLocks noChangeArrowheads="1"/>
            </p:cNvSpPr>
            <p:nvPr/>
          </p:nvSpPr>
          <p:spPr bwMode="auto">
            <a:xfrm>
              <a:off x="480" y="3072"/>
              <a:ext cx="240" cy="232"/>
            </a:xfrm>
            <a:prstGeom prst="rect">
              <a:avLst/>
            </a:prstGeom>
            <a:solidFill>
              <a:srgbClr val="969696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600"/>
                <a:t>1</a:t>
              </a:r>
            </a:p>
          </p:txBody>
        </p:sp>
        <p:sp>
          <p:nvSpPr>
            <p:cNvPr id="10266" name="Rectangle 26"/>
            <p:cNvSpPr>
              <a:spLocks noChangeArrowheads="1"/>
            </p:cNvSpPr>
            <p:nvPr/>
          </p:nvSpPr>
          <p:spPr bwMode="auto">
            <a:xfrm>
              <a:off x="1536" y="3024"/>
              <a:ext cx="96" cy="96"/>
            </a:xfrm>
            <a:prstGeom prst="rect">
              <a:avLst/>
            </a:prstGeom>
            <a:solidFill>
              <a:srgbClr val="969696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267" name="Rectangle 27"/>
            <p:cNvSpPr>
              <a:spLocks noChangeArrowheads="1"/>
            </p:cNvSpPr>
            <p:nvPr/>
          </p:nvSpPr>
          <p:spPr bwMode="auto">
            <a:xfrm>
              <a:off x="1728" y="3024"/>
              <a:ext cx="96" cy="96"/>
            </a:xfrm>
            <a:prstGeom prst="rect">
              <a:avLst/>
            </a:prstGeom>
            <a:solidFill>
              <a:srgbClr val="969696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268" name="Rectangle 28"/>
            <p:cNvSpPr>
              <a:spLocks noChangeArrowheads="1"/>
            </p:cNvSpPr>
            <p:nvPr/>
          </p:nvSpPr>
          <p:spPr bwMode="auto">
            <a:xfrm>
              <a:off x="1920" y="3024"/>
              <a:ext cx="96" cy="96"/>
            </a:xfrm>
            <a:prstGeom prst="rect">
              <a:avLst/>
            </a:prstGeom>
            <a:solidFill>
              <a:srgbClr val="969696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0292" name="Group 52"/>
            <p:cNvGrpSpPr>
              <a:grpSpLocks/>
            </p:cNvGrpSpPr>
            <p:nvPr/>
          </p:nvGrpSpPr>
          <p:grpSpPr bwMode="auto">
            <a:xfrm>
              <a:off x="1440" y="3120"/>
              <a:ext cx="1344" cy="336"/>
              <a:chOff x="1440" y="3120"/>
              <a:chExt cx="1443" cy="336"/>
            </a:xfrm>
          </p:grpSpPr>
          <p:sp>
            <p:nvSpPr>
              <p:cNvPr id="10249" name="Line 9"/>
              <p:cNvSpPr>
                <a:spLocks noChangeShapeType="1"/>
              </p:cNvSpPr>
              <p:nvPr/>
            </p:nvSpPr>
            <p:spPr bwMode="auto">
              <a:xfrm>
                <a:off x="1440" y="3168"/>
                <a:ext cx="768" cy="1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50" name="Text Box 10"/>
              <p:cNvSpPr txBox="1">
                <a:spLocks noChangeArrowheads="1"/>
              </p:cNvSpPr>
              <p:nvPr/>
            </p:nvSpPr>
            <p:spPr bwMode="auto">
              <a:xfrm>
                <a:off x="2208" y="3120"/>
                <a:ext cx="675" cy="308"/>
              </a:xfrm>
              <a:prstGeom prst="rect">
                <a:avLst/>
              </a:prstGeom>
              <a:solidFill>
                <a:srgbClr val="3366FF"/>
              </a:solidFill>
              <a:ln w="317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/>
                  <a:t>Dest.</a:t>
                </a:r>
              </a:p>
            </p:txBody>
          </p:sp>
          <p:sp>
            <p:nvSpPr>
              <p:cNvPr id="10262" name="Line 22"/>
              <p:cNvSpPr>
                <a:spLocks noChangeShapeType="1"/>
              </p:cNvSpPr>
              <p:nvPr/>
            </p:nvSpPr>
            <p:spPr bwMode="auto">
              <a:xfrm flipH="1">
                <a:off x="1440" y="3312"/>
                <a:ext cx="768" cy="1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69" name="Rectangle 29"/>
              <p:cNvSpPr>
                <a:spLocks noChangeArrowheads="1"/>
              </p:cNvSpPr>
              <p:nvPr/>
            </p:nvSpPr>
            <p:spPr bwMode="auto">
              <a:xfrm>
                <a:off x="1632" y="3360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317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270" name="Rectangle 30"/>
              <p:cNvSpPr>
                <a:spLocks noChangeArrowheads="1"/>
              </p:cNvSpPr>
              <p:nvPr/>
            </p:nvSpPr>
            <p:spPr bwMode="auto">
              <a:xfrm>
                <a:off x="1824" y="3360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317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0325" name="Group 85"/>
          <p:cNvGrpSpPr>
            <a:grpSpLocks/>
          </p:cNvGrpSpPr>
          <p:nvPr/>
        </p:nvGrpSpPr>
        <p:grpSpPr bwMode="auto">
          <a:xfrm>
            <a:off x="5029200" y="4114800"/>
            <a:ext cx="3962400" cy="2241550"/>
            <a:chOff x="2928" y="2784"/>
            <a:chExt cx="2496" cy="1412"/>
          </a:xfrm>
        </p:grpSpPr>
        <p:grpSp>
          <p:nvGrpSpPr>
            <p:cNvPr id="10295" name="Group 55"/>
            <p:cNvGrpSpPr>
              <a:grpSpLocks/>
            </p:cNvGrpSpPr>
            <p:nvPr/>
          </p:nvGrpSpPr>
          <p:grpSpPr bwMode="auto">
            <a:xfrm>
              <a:off x="2928" y="2784"/>
              <a:ext cx="912" cy="576"/>
              <a:chOff x="360" y="3671"/>
              <a:chExt cx="912" cy="576"/>
            </a:xfrm>
          </p:grpSpPr>
          <p:sp>
            <p:nvSpPr>
              <p:cNvPr id="10296" name="Oval 56"/>
              <p:cNvSpPr>
                <a:spLocks noChangeArrowheads="1"/>
              </p:cNvSpPr>
              <p:nvPr/>
            </p:nvSpPr>
            <p:spPr bwMode="auto">
              <a:xfrm>
                <a:off x="384" y="3671"/>
                <a:ext cx="864" cy="576"/>
              </a:xfrm>
              <a:prstGeom prst="ellipse">
                <a:avLst/>
              </a:prstGeom>
              <a:solidFill>
                <a:srgbClr val="FF0000"/>
              </a:solidFill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297" name="Text Box 57"/>
              <p:cNvSpPr txBox="1">
                <a:spLocks noChangeArrowheads="1"/>
              </p:cNvSpPr>
              <p:nvPr/>
            </p:nvSpPr>
            <p:spPr bwMode="auto">
              <a:xfrm>
                <a:off x="360" y="3815"/>
                <a:ext cx="9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Ctr="1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/>
                  <a:t>App</a:t>
                </a:r>
              </a:p>
            </p:txBody>
          </p:sp>
          <p:sp>
            <p:nvSpPr>
              <p:cNvPr id="10298" name="Oval 58"/>
              <p:cNvSpPr>
                <a:spLocks noChangeArrowheads="1"/>
              </p:cNvSpPr>
              <p:nvPr/>
            </p:nvSpPr>
            <p:spPr bwMode="auto">
              <a:xfrm>
                <a:off x="408" y="3743"/>
                <a:ext cx="816" cy="432"/>
              </a:xfrm>
              <a:prstGeom prst="ellips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0299" name="Text Box 59"/>
            <p:cNvSpPr txBox="1">
              <a:spLocks noChangeArrowheads="1"/>
            </p:cNvSpPr>
            <p:nvPr/>
          </p:nvSpPr>
          <p:spPr bwMode="auto">
            <a:xfrm>
              <a:off x="3408" y="3696"/>
              <a:ext cx="9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 altLang="en-US">
                <a:latin typeface="Times New Roman" pitchFamily="18" charset="0"/>
              </a:endParaRPr>
            </a:p>
          </p:txBody>
        </p:sp>
        <p:grpSp>
          <p:nvGrpSpPr>
            <p:cNvPr id="10300" name="Group 60"/>
            <p:cNvGrpSpPr>
              <a:grpSpLocks/>
            </p:cNvGrpSpPr>
            <p:nvPr/>
          </p:nvGrpSpPr>
          <p:grpSpPr bwMode="auto">
            <a:xfrm>
              <a:off x="3408" y="3264"/>
              <a:ext cx="1056" cy="818"/>
              <a:chOff x="1104" y="2400"/>
              <a:chExt cx="1056" cy="818"/>
            </a:xfrm>
          </p:grpSpPr>
          <p:sp>
            <p:nvSpPr>
              <p:cNvPr id="10301" name="AutoShape 61"/>
              <p:cNvSpPr>
                <a:spLocks noChangeArrowheads="1"/>
              </p:cNvSpPr>
              <p:nvPr/>
            </p:nvSpPr>
            <p:spPr bwMode="auto">
              <a:xfrm rot="5400000">
                <a:off x="1223" y="2498"/>
                <a:ext cx="818" cy="622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CCFF"/>
              </a:solidFill>
              <a:ln w="317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02" name="Text Box 62"/>
              <p:cNvSpPr txBox="1">
                <a:spLocks noChangeArrowheads="1"/>
              </p:cNvSpPr>
              <p:nvPr/>
            </p:nvSpPr>
            <p:spPr bwMode="auto">
              <a:xfrm>
                <a:off x="1104" y="2684"/>
                <a:ext cx="105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sz="2000"/>
                  <a:t>socket</a:t>
                </a:r>
              </a:p>
            </p:txBody>
          </p:sp>
        </p:grpSp>
        <p:sp>
          <p:nvSpPr>
            <p:cNvPr id="10303" name="AutoShape 63"/>
            <p:cNvSpPr>
              <a:spLocks noChangeArrowheads="1"/>
            </p:cNvSpPr>
            <p:nvPr/>
          </p:nvSpPr>
          <p:spPr bwMode="auto">
            <a:xfrm flipV="1">
              <a:off x="3024" y="3168"/>
              <a:ext cx="720" cy="816"/>
            </a:xfrm>
            <a:custGeom>
              <a:avLst/>
              <a:gdLst>
                <a:gd name="G0" fmla="+- 12427 0 0"/>
                <a:gd name="G1" fmla="+- 2302 0 0"/>
                <a:gd name="G2" fmla="+- 12158 0 2302"/>
                <a:gd name="G3" fmla="+- G2 0 2302"/>
                <a:gd name="G4" fmla="*/ G3 32768 32059"/>
                <a:gd name="G5" fmla="*/ G4 1 2"/>
                <a:gd name="G6" fmla="+- 21600 0 12427"/>
                <a:gd name="G7" fmla="*/ G6 2302 6079"/>
                <a:gd name="G8" fmla="+- G7 12427 0"/>
                <a:gd name="T0" fmla="*/ 12427 w 21600"/>
                <a:gd name="T1" fmla="*/ 0 h 21600"/>
                <a:gd name="T2" fmla="*/ 12427 w 21600"/>
                <a:gd name="T3" fmla="*/ 12158 h 21600"/>
                <a:gd name="T4" fmla="*/ 3861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2427" y="0"/>
                  </a:lnTo>
                  <a:lnTo>
                    <a:pt x="12427" y="2302"/>
                  </a:lnTo>
                  <a:cubicBezTo>
                    <a:pt x="5564" y="2302"/>
                    <a:pt x="0" y="6715"/>
                    <a:pt x="0" y="12158"/>
                  </a:cubicBezTo>
                  <a:lnTo>
                    <a:pt x="0" y="21600"/>
                  </a:lnTo>
                  <a:lnTo>
                    <a:pt x="7721" y="21600"/>
                  </a:lnTo>
                  <a:lnTo>
                    <a:pt x="7721" y="12158"/>
                  </a:lnTo>
                  <a:cubicBezTo>
                    <a:pt x="7721" y="10887"/>
                    <a:pt x="9828" y="9856"/>
                    <a:pt x="12427" y="9856"/>
                  </a:cubicBezTo>
                  <a:lnTo>
                    <a:pt x="12427" y="12158"/>
                  </a:lnTo>
                  <a:close/>
                </a:path>
              </a:pathLst>
            </a:custGeom>
            <a:solidFill>
              <a:srgbClr val="FFFF00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304" name="Text Box 64"/>
            <p:cNvSpPr txBox="1">
              <a:spLocks noChangeArrowheads="1"/>
            </p:cNvSpPr>
            <p:nvPr/>
          </p:nvSpPr>
          <p:spPr bwMode="auto">
            <a:xfrm>
              <a:off x="2928" y="3408"/>
              <a:ext cx="240" cy="232"/>
            </a:xfrm>
            <a:prstGeom prst="rect">
              <a:avLst/>
            </a:prstGeom>
            <a:solidFill>
              <a:srgbClr val="969696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600"/>
                <a:t>3</a:t>
              </a:r>
            </a:p>
          </p:txBody>
        </p:sp>
        <p:sp>
          <p:nvSpPr>
            <p:cNvPr id="10305" name="Text Box 65"/>
            <p:cNvSpPr txBox="1">
              <a:spLocks noChangeArrowheads="1"/>
            </p:cNvSpPr>
            <p:nvPr/>
          </p:nvSpPr>
          <p:spPr bwMode="auto">
            <a:xfrm>
              <a:off x="3120" y="3456"/>
              <a:ext cx="240" cy="232"/>
            </a:xfrm>
            <a:prstGeom prst="rect">
              <a:avLst/>
            </a:prstGeom>
            <a:solidFill>
              <a:srgbClr val="969696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600"/>
                <a:t>2</a:t>
              </a:r>
            </a:p>
          </p:txBody>
        </p:sp>
        <p:sp>
          <p:nvSpPr>
            <p:cNvPr id="10306" name="Text Box 66"/>
            <p:cNvSpPr txBox="1">
              <a:spLocks noChangeArrowheads="1"/>
            </p:cNvSpPr>
            <p:nvPr/>
          </p:nvSpPr>
          <p:spPr bwMode="auto">
            <a:xfrm>
              <a:off x="3312" y="3504"/>
              <a:ext cx="240" cy="232"/>
            </a:xfrm>
            <a:prstGeom prst="rect">
              <a:avLst/>
            </a:prstGeom>
            <a:solidFill>
              <a:srgbClr val="969696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600"/>
                <a:t>1</a:t>
              </a:r>
            </a:p>
          </p:txBody>
        </p:sp>
        <p:sp>
          <p:nvSpPr>
            <p:cNvPr id="10307" name="Rectangle 67"/>
            <p:cNvSpPr>
              <a:spLocks noChangeArrowheads="1"/>
            </p:cNvSpPr>
            <p:nvPr/>
          </p:nvSpPr>
          <p:spPr bwMode="auto">
            <a:xfrm>
              <a:off x="4272" y="2928"/>
              <a:ext cx="96" cy="96"/>
            </a:xfrm>
            <a:prstGeom prst="rect">
              <a:avLst/>
            </a:prstGeom>
            <a:solidFill>
              <a:srgbClr val="969696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308" name="Rectangle 68"/>
            <p:cNvSpPr>
              <a:spLocks noChangeArrowheads="1"/>
            </p:cNvSpPr>
            <p:nvPr/>
          </p:nvSpPr>
          <p:spPr bwMode="auto">
            <a:xfrm>
              <a:off x="4416" y="3264"/>
              <a:ext cx="96" cy="96"/>
            </a:xfrm>
            <a:prstGeom prst="rect">
              <a:avLst/>
            </a:prstGeom>
            <a:solidFill>
              <a:srgbClr val="969696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309" name="Rectangle 69"/>
            <p:cNvSpPr>
              <a:spLocks noChangeArrowheads="1"/>
            </p:cNvSpPr>
            <p:nvPr/>
          </p:nvSpPr>
          <p:spPr bwMode="auto">
            <a:xfrm>
              <a:off x="4560" y="3552"/>
              <a:ext cx="96" cy="96"/>
            </a:xfrm>
            <a:prstGeom prst="rect">
              <a:avLst/>
            </a:prstGeom>
            <a:solidFill>
              <a:srgbClr val="969696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311" name="Line 71"/>
            <p:cNvSpPr>
              <a:spLocks noChangeShapeType="1"/>
            </p:cNvSpPr>
            <p:nvPr/>
          </p:nvSpPr>
          <p:spPr bwMode="auto">
            <a:xfrm flipV="1">
              <a:off x="4272" y="3072"/>
              <a:ext cx="576" cy="52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12" name="Text Box 72"/>
            <p:cNvSpPr txBox="1">
              <a:spLocks noChangeArrowheads="1"/>
            </p:cNvSpPr>
            <p:nvPr/>
          </p:nvSpPr>
          <p:spPr bwMode="auto">
            <a:xfrm>
              <a:off x="4848" y="2880"/>
              <a:ext cx="432" cy="308"/>
            </a:xfrm>
            <a:prstGeom prst="rect">
              <a:avLst/>
            </a:prstGeom>
            <a:solidFill>
              <a:srgbClr val="3366FF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D1</a:t>
              </a:r>
            </a:p>
          </p:txBody>
        </p:sp>
        <p:sp>
          <p:nvSpPr>
            <p:cNvPr id="10316" name="Text Box 76"/>
            <p:cNvSpPr txBox="1">
              <a:spLocks noChangeArrowheads="1"/>
            </p:cNvSpPr>
            <p:nvPr/>
          </p:nvSpPr>
          <p:spPr bwMode="auto">
            <a:xfrm>
              <a:off x="4608" y="3888"/>
              <a:ext cx="432" cy="308"/>
            </a:xfrm>
            <a:prstGeom prst="rect">
              <a:avLst/>
            </a:prstGeom>
            <a:solidFill>
              <a:srgbClr val="3366FF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D3</a:t>
              </a:r>
            </a:p>
          </p:txBody>
        </p:sp>
        <p:sp>
          <p:nvSpPr>
            <p:cNvPr id="10317" name="Text Box 77"/>
            <p:cNvSpPr txBox="1">
              <a:spLocks noChangeArrowheads="1"/>
            </p:cNvSpPr>
            <p:nvPr/>
          </p:nvSpPr>
          <p:spPr bwMode="auto">
            <a:xfrm>
              <a:off x="4992" y="3456"/>
              <a:ext cx="432" cy="308"/>
            </a:xfrm>
            <a:prstGeom prst="rect">
              <a:avLst/>
            </a:prstGeom>
            <a:solidFill>
              <a:srgbClr val="3366FF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D2</a:t>
              </a:r>
            </a:p>
          </p:txBody>
        </p:sp>
        <p:sp>
          <p:nvSpPr>
            <p:cNvPr id="10318" name="Freeform 78"/>
            <p:cNvSpPr>
              <a:spLocks/>
            </p:cNvSpPr>
            <p:nvPr/>
          </p:nvSpPr>
          <p:spPr bwMode="auto">
            <a:xfrm>
              <a:off x="4240" y="2976"/>
              <a:ext cx="512" cy="480"/>
            </a:xfrm>
            <a:custGeom>
              <a:avLst/>
              <a:gdLst>
                <a:gd name="T0" fmla="*/ 32 w 512"/>
                <a:gd name="T1" fmla="*/ 480 h 480"/>
                <a:gd name="T2" fmla="*/ 80 w 512"/>
                <a:gd name="T3" fmla="*/ 96 h 480"/>
                <a:gd name="T4" fmla="*/ 512 w 512"/>
                <a:gd name="T5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2" h="480">
                  <a:moveTo>
                    <a:pt x="32" y="480"/>
                  </a:moveTo>
                  <a:cubicBezTo>
                    <a:pt x="16" y="328"/>
                    <a:pt x="0" y="176"/>
                    <a:pt x="80" y="96"/>
                  </a:cubicBezTo>
                  <a:cubicBezTo>
                    <a:pt x="160" y="16"/>
                    <a:pt x="440" y="16"/>
                    <a:pt x="512" y="0"/>
                  </a:cubicBezTo>
                </a:path>
              </a:pathLst>
            </a:custGeom>
            <a:noFill/>
            <a:ln w="31750" cap="flat" cmpd="sng">
              <a:solidFill>
                <a:schemeClr val="tx1"/>
              </a:solidFill>
              <a:prstDash val="solid"/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>
              <a:spAutoFit/>
            </a:bodyPr>
            <a:lstStyle/>
            <a:p>
              <a:endParaRPr lang="en-US"/>
            </a:p>
          </p:txBody>
        </p:sp>
        <p:sp>
          <p:nvSpPr>
            <p:cNvPr id="10319" name="Line 79"/>
            <p:cNvSpPr>
              <a:spLocks noChangeShapeType="1"/>
            </p:cNvSpPr>
            <p:nvPr/>
          </p:nvSpPr>
          <p:spPr bwMode="auto">
            <a:xfrm>
              <a:off x="4320" y="3696"/>
              <a:ext cx="432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>
              <a:spAutoFit/>
            </a:bodyPr>
            <a:lstStyle/>
            <a:p>
              <a:endParaRPr lang="en-US"/>
            </a:p>
          </p:txBody>
        </p:sp>
        <p:grpSp>
          <p:nvGrpSpPr>
            <p:cNvPr id="10322" name="Group 82"/>
            <p:cNvGrpSpPr>
              <a:grpSpLocks/>
            </p:cNvGrpSpPr>
            <p:nvPr/>
          </p:nvGrpSpPr>
          <p:grpSpPr bwMode="auto">
            <a:xfrm>
              <a:off x="4704" y="3600"/>
              <a:ext cx="144" cy="240"/>
              <a:chOff x="4704" y="3600"/>
              <a:chExt cx="144" cy="240"/>
            </a:xfrm>
          </p:grpSpPr>
          <p:sp>
            <p:nvSpPr>
              <p:cNvPr id="10320" name="Line 80"/>
              <p:cNvSpPr>
                <a:spLocks noChangeShapeType="1"/>
              </p:cNvSpPr>
              <p:nvPr/>
            </p:nvSpPr>
            <p:spPr bwMode="auto">
              <a:xfrm>
                <a:off x="4704" y="3600"/>
                <a:ext cx="144" cy="240"/>
              </a:xfrm>
              <a:prstGeom prst="line">
                <a:avLst/>
              </a:prstGeom>
              <a:noFill/>
              <a:ln w="1270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21" name="Line 81"/>
              <p:cNvSpPr>
                <a:spLocks noChangeShapeType="1"/>
              </p:cNvSpPr>
              <p:nvPr/>
            </p:nvSpPr>
            <p:spPr bwMode="auto">
              <a:xfrm flipH="1">
                <a:off x="4704" y="3600"/>
                <a:ext cx="144" cy="240"/>
              </a:xfrm>
              <a:prstGeom prst="line">
                <a:avLst/>
              </a:prstGeom>
              <a:noFill/>
              <a:ln w="1270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0323" name="Line 83"/>
            <p:cNvSpPr>
              <a:spLocks noChangeShapeType="1"/>
            </p:cNvSpPr>
            <p:nvPr/>
          </p:nvSpPr>
          <p:spPr bwMode="auto">
            <a:xfrm flipH="1" flipV="1">
              <a:off x="4272" y="3888"/>
              <a:ext cx="288" cy="192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>
              <a:spAutoFit/>
            </a:bodyPr>
            <a:lstStyle/>
            <a:p>
              <a:endParaRPr lang="en-US"/>
            </a:p>
          </p:txBody>
        </p:sp>
        <p:sp>
          <p:nvSpPr>
            <p:cNvPr id="10324" name="Rectangle 84"/>
            <p:cNvSpPr>
              <a:spLocks noChangeArrowheads="1"/>
            </p:cNvSpPr>
            <p:nvPr/>
          </p:nvSpPr>
          <p:spPr bwMode="auto">
            <a:xfrm>
              <a:off x="4368" y="4032"/>
              <a:ext cx="96" cy="96"/>
            </a:xfrm>
            <a:prstGeom prst="rect">
              <a:avLst/>
            </a:prstGeom>
            <a:solidFill>
              <a:schemeClr val="tx2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  <p:bldP spid="10244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353425" cy="1143000"/>
          </a:xfrm>
        </p:spPr>
        <p:txBody>
          <a:bodyPr/>
          <a:lstStyle/>
          <a:p>
            <a:r>
              <a:rPr lang="en-US" altLang="ko-KR" sz="3600">
                <a:latin typeface="Tahoma" pitchFamily="34" charset="0"/>
                <a:ea typeface="Gulim" pitchFamily="34" charset="-127"/>
              </a:rPr>
              <a:t>Client/server socket interaction: UDP</a:t>
            </a:r>
            <a:endParaRPr lang="en-US" altLang="ko-KR">
              <a:latin typeface="Tahoma" pitchFamily="34" charset="0"/>
              <a:ea typeface="Gulim" pitchFamily="34" charset="-127"/>
            </a:endParaRPr>
          </a:p>
        </p:txBody>
      </p:sp>
      <p:sp>
        <p:nvSpPr>
          <p:cNvPr id="2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latin typeface="Times New Roman" pitchFamily="18" charset="0"/>
            </a:endParaRPr>
          </a:p>
        </p:txBody>
      </p:sp>
      <p:sp>
        <p:nvSpPr>
          <p:cNvPr id="3994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E279D41-E660-48F6-806F-911C99F94D68}" type="slidenum">
              <a:rPr lang="en-US" altLang="en-US" sz="1400" smtClean="0"/>
              <a:pPr/>
              <a:t>40</a:t>
            </a:fld>
            <a:endParaRPr lang="en-US" altLang="en-US" sz="140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276350" y="3324225"/>
            <a:ext cx="5413375" cy="2544763"/>
            <a:chOff x="804" y="2094"/>
            <a:chExt cx="3410" cy="1603"/>
          </a:xfrm>
        </p:grpSpPr>
        <p:sp>
          <p:nvSpPr>
            <p:cNvPr id="39964" name="Freeform 4"/>
            <p:cNvSpPr>
              <a:spLocks/>
            </p:cNvSpPr>
            <p:nvPr/>
          </p:nvSpPr>
          <p:spPr bwMode="auto">
            <a:xfrm>
              <a:off x="804" y="2094"/>
              <a:ext cx="552" cy="1602"/>
            </a:xfrm>
            <a:custGeom>
              <a:avLst/>
              <a:gdLst>
                <a:gd name="T0" fmla="*/ 492 w 492"/>
                <a:gd name="T1" fmla="*/ 1968 h 2112"/>
                <a:gd name="T2" fmla="*/ 492 w 492"/>
                <a:gd name="T3" fmla="*/ 2112 h 2112"/>
                <a:gd name="T4" fmla="*/ 0 w 492"/>
                <a:gd name="T5" fmla="*/ 2112 h 2112"/>
                <a:gd name="T6" fmla="*/ 0 w 492"/>
                <a:gd name="T7" fmla="*/ 0 h 2112"/>
                <a:gd name="T8" fmla="*/ 402 w 492"/>
                <a:gd name="T9" fmla="*/ 0 h 21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2"/>
                <a:gd name="T16" fmla="*/ 0 h 2112"/>
                <a:gd name="T17" fmla="*/ 492 w 492"/>
                <a:gd name="T18" fmla="*/ 2112 h 21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2" h="2112">
                  <a:moveTo>
                    <a:pt x="492" y="1968"/>
                  </a:moveTo>
                  <a:lnTo>
                    <a:pt x="492" y="2112"/>
                  </a:lnTo>
                  <a:lnTo>
                    <a:pt x="0" y="2112"/>
                  </a:lnTo>
                  <a:lnTo>
                    <a:pt x="0" y="0"/>
                  </a:lnTo>
                  <a:lnTo>
                    <a:pt x="402" y="0"/>
                  </a:ln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9965" name="Text Box 5"/>
            <p:cNvSpPr txBox="1">
              <a:spLocks noChangeArrowheads="1"/>
            </p:cNvSpPr>
            <p:nvPr/>
          </p:nvSpPr>
          <p:spPr bwMode="auto">
            <a:xfrm>
              <a:off x="3509" y="3371"/>
              <a:ext cx="705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ko-KR" sz="1400">
                  <a:latin typeface="Tahoma" pitchFamily="34" charset="0"/>
                  <a:ea typeface="Gulim" pitchFamily="34" charset="-127"/>
                </a:rPr>
                <a:t>close</a:t>
              </a:r>
            </a:p>
            <a:p>
              <a:r>
                <a:rPr lang="en-US" altLang="ko-KR" sz="1400">
                  <a:solidFill>
                    <a:srgbClr val="FF0000"/>
                  </a:solidFill>
                  <a:latin typeface="Tahoma" pitchFamily="34" charset="0"/>
                  <a:ea typeface="Gulim" pitchFamily="34" charset="-127"/>
                </a:rPr>
                <a:t>clientSocket</a:t>
              </a:r>
              <a:endParaRPr lang="en-US" altLang="ko-KR">
                <a:latin typeface="Tahoma" pitchFamily="34" charset="0"/>
                <a:ea typeface="Gulim" pitchFamily="34" charset="-127"/>
              </a:endParaRPr>
            </a:p>
          </p:txBody>
        </p:sp>
        <p:sp>
          <p:nvSpPr>
            <p:cNvPr id="39966" name="Line 6"/>
            <p:cNvSpPr>
              <a:spLocks noChangeShapeType="1"/>
            </p:cNvSpPr>
            <p:nvPr/>
          </p:nvSpPr>
          <p:spPr bwMode="auto">
            <a:xfrm>
              <a:off x="3936" y="3318"/>
              <a:ext cx="0" cy="20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9940" name="Text Box 7"/>
          <p:cNvSpPr txBox="1">
            <a:spLocks noChangeArrowheads="1"/>
          </p:cNvSpPr>
          <p:nvPr/>
        </p:nvSpPr>
        <p:spPr bwMode="auto">
          <a:xfrm>
            <a:off x="685800" y="1314450"/>
            <a:ext cx="31924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ko-KR">
                <a:latin typeface="Tahoma" pitchFamily="34" charset="0"/>
                <a:ea typeface="Gulim" pitchFamily="34" charset="-127"/>
              </a:rPr>
              <a:t>Server </a:t>
            </a:r>
            <a:r>
              <a:rPr lang="en-US" altLang="ko-KR" sz="1800">
                <a:latin typeface="Tahoma" pitchFamily="34" charset="0"/>
                <a:ea typeface="Gulim" pitchFamily="34" charset="-127"/>
              </a:rPr>
              <a:t>(running on </a:t>
            </a:r>
            <a:r>
              <a:rPr lang="en-US" altLang="ko-KR" sz="1800" b="1">
                <a:latin typeface="Tahoma" pitchFamily="34" charset="0"/>
                <a:ea typeface="Gulim" pitchFamily="34" charset="-127"/>
              </a:rPr>
              <a:t>hostid</a:t>
            </a:r>
            <a:r>
              <a:rPr lang="en-US" altLang="ko-KR" sz="1800">
                <a:latin typeface="Tahoma" pitchFamily="34" charset="0"/>
                <a:ea typeface="Gulim" pitchFamily="34" charset="-127"/>
              </a:rPr>
              <a:t>)</a:t>
            </a:r>
            <a:endParaRPr lang="en-US" altLang="ko-KR">
              <a:latin typeface="Tahoma" pitchFamily="34" charset="0"/>
              <a:ea typeface="Gulim" pitchFamily="34" charset="-127"/>
            </a:endParaRPr>
          </a:p>
        </p:txBody>
      </p: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5532438" y="3933825"/>
            <a:ext cx="1397000" cy="1354138"/>
            <a:chOff x="3485" y="2478"/>
            <a:chExt cx="880" cy="853"/>
          </a:xfrm>
        </p:grpSpPr>
        <p:sp>
          <p:nvSpPr>
            <p:cNvPr id="39962" name="Text Box 9"/>
            <p:cNvSpPr txBox="1">
              <a:spLocks noChangeArrowheads="1"/>
            </p:cNvSpPr>
            <p:nvPr/>
          </p:nvSpPr>
          <p:spPr bwMode="auto">
            <a:xfrm>
              <a:off x="3485" y="3005"/>
              <a:ext cx="880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ko-KR" sz="1400">
                  <a:latin typeface="Tahoma" pitchFamily="34" charset="0"/>
                  <a:ea typeface="Gulim" pitchFamily="34" charset="-127"/>
                </a:rPr>
                <a:t>read reply from</a:t>
              </a:r>
            </a:p>
            <a:p>
              <a:r>
                <a:rPr lang="en-US" altLang="ko-KR" sz="1400">
                  <a:solidFill>
                    <a:srgbClr val="FF0000"/>
                  </a:solidFill>
                  <a:latin typeface="Tahoma" pitchFamily="34" charset="0"/>
                  <a:ea typeface="Gulim" pitchFamily="34" charset="-127"/>
                </a:rPr>
                <a:t>clientSocket</a:t>
              </a:r>
              <a:endParaRPr lang="en-US" altLang="ko-KR">
                <a:latin typeface="Tahoma" pitchFamily="34" charset="0"/>
                <a:ea typeface="Gulim" pitchFamily="34" charset="-127"/>
              </a:endParaRPr>
            </a:p>
          </p:txBody>
        </p:sp>
        <p:sp>
          <p:nvSpPr>
            <p:cNvPr id="39963" name="Line 10"/>
            <p:cNvSpPr>
              <a:spLocks noChangeShapeType="1"/>
            </p:cNvSpPr>
            <p:nvPr/>
          </p:nvSpPr>
          <p:spPr bwMode="auto">
            <a:xfrm>
              <a:off x="3864" y="2478"/>
              <a:ext cx="0" cy="52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3000375" y="1333500"/>
            <a:ext cx="5259388" cy="2593975"/>
            <a:chOff x="1890" y="840"/>
            <a:chExt cx="3313" cy="1634"/>
          </a:xfrm>
        </p:grpSpPr>
        <p:grpSp>
          <p:nvGrpSpPr>
            <p:cNvPr id="39955" name="Group 12"/>
            <p:cNvGrpSpPr>
              <a:grpSpLocks/>
            </p:cNvGrpSpPr>
            <p:nvPr/>
          </p:nvGrpSpPr>
          <p:grpSpPr bwMode="auto">
            <a:xfrm>
              <a:off x="3389" y="1342"/>
              <a:ext cx="1023" cy="465"/>
              <a:chOff x="3233" y="1852"/>
              <a:chExt cx="1023" cy="465"/>
            </a:xfrm>
          </p:grpSpPr>
          <p:sp>
            <p:nvSpPr>
              <p:cNvPr id="39960" name="Text Box 13"/>
              <p:cNvSpPr txBox="1">
                <a:spLocks noChangeArrowheads="1"/>
              </p:cNvSpPr>
              <p:nvPr/>
            </p:nvSpPr>
            <p:spPr bwMode="auto">
              <a:xfrm>
                <a:off x="3233" y="1852"/>
                <a:ext cx="806" cy="4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ko-KR" sz="1400">
                    <a:latin typeface="Tahoma" pitchFamily="34" charset="0"/>
                    <a:ea typeface="Gulim" pitchFamily="34" charset="-127"/>
                  </a:rPr>
                  <a:t>create socket,</a:t>
                </a:r>
              </a:p>
              <a:p>
                <a:endParaRPr lang="ko-KR" altLang="en-US">
                  <a:latin typeface="Tahoma" pitchFamily="34" charset="0"/>
                  <a:ea typeface="Gulim" pitchFamily="34" charset="-127"/>
                </a:endParaRPr>
              </a:p>
            </p:txBody>
          </p:sp>
          <p:sp>
            <p:nvSpPr>
              <p:cNvPr id="39961" name="Text Box 14"/>
              <p:cNvSpPr txBox="1">
                <a:spLocks noChangeArrowheads="1"/>
              </p:cNvSpPr>
              <p:nvPr/>
            </p:nvSpPr>
            <p:spPr bwMode="auto">
              <a:xfrm>
                <a:off x="3241" y="1991"/>
                <a:ext cx="1015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ko-KR" sz="1400">
                    <a:solidFill>
                      <a:srgbClr val="FF0000"/>
                    </a:solidFill>
                    <a:latin typeface="Tahoma" pitchFamily="34" charset="0"/>
                    <a:ea typeface="Gulim" pitchFamily="34" charset="-127"/>
                  </a:rPr>
                  <a:t>clientSocket = </a:t>
                </a:r>
              </a:p>
              <a:p>
                <a:r>
                  <a:rPr lang="en-US" altLang="ko-KR" sz="1400">
                    <a:solidFill>
                      <a:srgbClr val="FF0000"/>
                    </a:solidFill>
                    <a:latin typeface="Tahoma" pitchFamily="34" charset="0"/>
                    <a:ea typeface="Gulim" pitchFamily="34" charset="-127"/>
                  </a:rPr>
                  <a:t>DatagramSocket()</a:t>
                </a:r>
                <a:endParaRPr lang="en-US" altLang="ko-KR">
                  <a:latin typeface="Tahoma" pitchFamily="34" charset="0"/>
                  <a:ea typeface="Gulim" pitchFamily="34" charset="-127"/>
                </a:endParaRPr>
              </a:p>
            </p:txBody>
          </p:sp>
        </p:grpSp>
        <p:sp>
          <p:nvSpPr>
            <p:cNvPr id="39956" name="Text Box 15"/>
            <p:cNvSpPr txBox="1">
              <a:spLocks noChangeArrowheads="1"/>
            </p:cNvSpPr>
            <p:nvPr/>
          </p:nvSpPr>
          <p:spPr bwMode="auto">
            <a:xfrm>
              <a:off x="3333" y="840"/>
              <a:ext cx="59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ko-KR">
                  <a:latin typeface="Tahoma" pitchFamily="34" charset="0"/>
                  <a:ea typeface="Gulim" pitchFamily="34" charset="-127"/>
                </a:rPr>
                <a:t>Client</a:t>
              </a:r>
            </a:p>
          </p:txBody>
        </p:sp>
        <p:sp>
          <p:nvSpPr>
            <p:cNvPr id="39957" name="Text Box 16"/>
            <p:cNvSpPr txBox="1">
              <a:spLocks noChangeArrowheads="1"/>
            </p:cNvSpPr>
            <p:nvPr/>
          </p:nvSpPr>
          <p:spPr bwMode="auto">
            <a:xfrm>
              <a:off x="3389" y="2014"/>
              <a:ext cx="1814" cy="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ko-KR" sz="1400">
                  <a:latin typeface="Tahoma" pitchFamily="34" charset="0"/>
                  <a:ea typeface="Gulim" pitchFamily="34" charset="-127"/>
                </a:rPr>
                <a:t>Create, address (</a:t>
              </a:r>
              <a:r>
                <a:rPr lang="en-US" altLang="ko-KR" sz="1400" b="1">
                  <a:latin typeface="Tahoma" pitchFamily="34" charset="0"/>
                  <a:ea typeface="Gulim" pitchFamily="34" charset="-127"/>
                </a:rPr>
                <a:t>hostid, port=x,</a:t>
              </a:r>
              <a:endParaRPr lang="en-US" altLang="ko-KR" sz="1400">
                <a:latin typeface="Tahoma" pitchFamily="34" charset="0"/>
                <a:ea typeface="Gulim" pitchFamily="34" charset="-127"/>
              </a:endParaRPr>
            </a:p>
            <a:p>
              <a:r>
                <a:rPr lang="en-US" altLang="ko-KR" sz="1400">
                  <a:latin typeface="Tahoma" pitchFamily="34" charset="0"/>
                  <a:ea typeface="Gulim" pitchFamily="34" charset="-127"/>
                </a:rPr>
                <a:t>send datagram request </a:t>
              </a:r>
            </a:p>
            <a:p>
              <a:r>
                <a:rPr lang="en-US" altLang="ko-KR" sz="1400">
                  <a:latin typeface="Tahoma" pitchFamily="34" charset="0"/>
                  <a:ea typeface="Gulim" pitchFamily="34" charset="-127"/>
                </a:rPr>
                <a:t>using </a:t>
              </a:r>
              <a:r>
                <a:rPr lang="en-US" altLang="ko-KR" sz="1400">
                  <a:solidFill>
                    <a:srgbClr val="FF0000"/>
                  </a:solidFill>
                  <a:latin typeface="Tahoma" pitchFamily="34" charset="0"/>
                  <a:ea typeface="Gulim" pitchFamily="34" charset="-127"/>
                </a:rPr>
                <a:t>clientSocket</a:t>
              </a:r>
              <a:endParaRPr lang="en-US" altLang="ko-KR">
                <a:latin typeface="Tahoma" pitchFamily="34" charset="0"/>
                <a:ea typeface="Gulim" pitchFamily="34" charset="-127"/>
              </a:endParaRPr>
            </a:p>
          </p:txBody>
        </p:sp>
        <p:sp>
          <p:nvSpPr>
            <p:cNvPr id="39958" name="Line 17"/>
            <p:cNvSpPr>
              <a:spLocks noChangeShapeType="1"/>
            </p:cNvSpPr>
            <p:nvPr/>
          </p:nvSpPr>
          <p:spPr bwMode="auto">
            <a:xfrm>
              <a:off x="3828" y="1830"/>
              <a:ext cx="0" cy="20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9959" name="Line 18"/>
            <p:cNvSpPr>
              <a:spLocks noChangeShapeType="1"/>
            </p:cNvSpPr>
            <p:nvPr/>
          </p:nvSpPr>
          <p:spPr bwMode="auto">
            <a:xfrm flipH="1">
              <a:off x="1890" y="2208"/>
              <a:ext cx="1518" cy="25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1303338" y="2081213"/>
            <a:ext cx="1711325" cy="2149475"/>
            <a:chOff x="821" y="1311"/>
            <a:chExt cx="1078" cy="1354"/>
          </a:xfrm>
        </p:grpSpPr>
        <p:grpSp>
          <p:nvGrpSpPr>
            <p:cNvPr id="39950" name="Group 20"/>
            <p:cNvGrpSpPr>
              <a:grpSpLocks/>
            </p:cNvGrpSpPr>
            <p:nvPr/>
          </p:nvGrpSpPr>
          <p:grpSpPr bwMode="auto">
            <a:xfrm>
              <a:off x="821" y="1311"/>
              <a:ext cx="1023" cy="712"/>
              <a:chOff x="329" y="1209"/>
              <a:chExt cx="1023" cy="712"/>
            </a:xfrm>
          </p:grpSpPr>
          <p:sp>
            <p:nvSpPr>
              <p:cNvPr id="39953" name="Text Box 21"/>
              <p:cNvSpPr txBox="1">
                <a:spLocks noChangeArrowheads="1"/>
              </p:cNvSpPr>
              <p:nvPr/>
            </p:nvSpPr>
            <p:spPr bwMode="auto">
              <a:xfrm>
                <a:off x="329" y="1209"/>
                <a:ext cx="1005" cy="4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ko-KR" sz="1400">
                    <a:latin typeface="Tahoma" pitchFamily="34" charset="0"/>
                    <a:ea typeface="Gulim" pitchFamily="34" charset="-127"/>
                  </a:rPr>
                  <a:t>create socket,</a:t>
                </a:r>
              </a:p>
              <a:p>
                <a:r>
                  <a:rPr lang="en-US" altLang="ko-KR" sz="1400">
                    <a:latin typeface="Tahoma" pitchFamily="34" charset="0"/>
                    <a:ea typeface="Gulim" pitchFamily="34" charset="-127"/>
                  </a:rPr>
                  <a:t>port=</a:t>
                </a:r>
                <a:r>
                  <a:rPr lang="en-US" altLang="ko-KR" sz="1400" b="1">
                    <a:latin typeface="Tahoma" pitchFamily="34" charset="0"/>
                    <a:ea typeface="Gulim" pitchFamily="34" charset="-127"/>
                  </a:rPr>
                  <a:t>x</a:t>
                </a:r>
                <a:r>
                  <a:rPr lang="en-US" altLang="ko-KR" sz="1400">
                    <a:latin typeface="Tahoma" pitchFamily="34" charset="0"/>
                    <a:ea typeface="Gulim" pitchFamily="34" charset="-127"/>
                  </a:rPr>
                  <a:t>, for</a:t>
                </a:r>
              </a:p>
              <a:p>
                <a:r>
                  <a:rPr lang="en-US" altLang="ko-KR" sz="1400">
                    <a:latin typeface="Tahoma" pitchFamily="34" charset="0"/>
                    <a:ea typeface="Gulim" pitchFamily="34" charset="-127"/>
                  </a:rPr>
                  <a:t>incoming request:</a:t>
                </a:r>
                <a:endParaRPr lang="en-US" altLang="ko-KR">
                  <a:latin typeface="Tahoma" pitchFamily="34" charset="0"/>
                  <a:ea typeface="Gulim" pitchFamily="34" charset="-127"/>
                </a:endParaRPr>
              </a:p>
            </p:txBody>
          </p:sp>
          <p:sp>
            <p:nvSpPr>
              <p:cNvPr id="39954" name="Text Box 22"/>
              <p:cNvSpPr txBox="1">
                <a:spLocks noChangeArrowheads="1"/>
              </p:cNvSpPr>
              <p:nvPr/>
            </p:nvSpPr>
            <p:spPr bwMode="auto">
              <a:xfrm>
                <a:off x="337" y="1595"/>
                <a:ext cx="1015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ko-KR" sz="1400">
                    <a:solidFill>
                      <a:srgbClr val="FF0000"/>
                    </a:solidFill>
                    <a:latin typeface="Tahoma" pitchFamily="34" charset="0"/>
                    <a:ea typeface="Gulim" pitchFamily="34" charset="-127"/>
                  </a:rPr>
                  <a:t>serverSocket = </a:t>
                </a:r>
              </a:p>
              <a:p>
                <a:r>
                  <a:rPr lang="en-US" altLang="ko-KR" sz="1400">
                    <a:solidFill>
                      <a:srgbClr val="FF0000"/>
                    </a:solidFill>
                    <a:latin typeface="Tahoma" pitchFamily="34" charset="0"/>
                    <a:ea typeface="Gulim" pitchFamily="34" charset="-127"/>
                  </a:rPr>
                  <a:t>DatagramSocket()</a:t>
                </a:r>
                <a:endParaRPr lang="en-US" altLang="ko-KR">
                  <a:latin typeface="Tahoma" pitchFamily="34" charset="0"/>
                  <a:ea typeface="Gulim" pitchFamily="34" charset="-127"/>
                </a:endParaRPr>
              </a:p>
            </p:txBody>
          </p:sp>
        </p:grpSp>
        <p:sp>
          <p:nvSpPr>
            <p:cNvPr id="39951" name="Line 23"/>
            <p:cNvSpPr>
              <a:spLocks noChangeShapeType="1"/>
            </p:cNvSpPr>
            <p:nvPr/>
          </p:nvSpPr>
          <p:spPr bwMode="auto">
            <a:xfrm>
              <a:off x="1284" y="1998"/>
              <a:ext cx="0" cy="366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9952" name="Text Box 24"/>
            <p:cNvSpPr txBox="1">
              <a:spLocks noChangeArrowheads="1"/>
            </p:cNvSpPr>
            <p:nvPr/>
          </p:nvSpPr>
          <p:spPr bwMode="auto">
            <a:xfrm>
              <a:off x="893" y="2339"/>
              <a:ext cx="1006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ko-KR" sz="1400">
                  <a:latin typeface="Tahoma" pitchFamily="34" charset="0"/>
                  <a:ea typeface="Gulim" pitchFamily="34" charset="-127"/>
                </a:rPr>
                <a:t>read request from</a:t>
              </a:r>
            </a:p>
            <a:p>
              <a:r>
                <a:rPr lang="en-US" altLang="ko-KR" sz="1400">
                  <a:solidFill>
                    <a:srgbClr val="FF0000"/>
                  </a:solidFill>
                  <a:latin typeface="Tahoma" pitchFamily="34" charset="0"/>
                  <a:ea typeface="Gulim" pitchFamily="34" charset="-127"/>
                </a:rPr>
                <a:t>serverSocket</a:t>
              </a:r>
              <a:endParaRPr lang="en-US" altLang="ko-KR">
                <a:latin typeface="Tahoma" pitchFamily="34" charset="0"/>
                <a:ea typeface="Gulim" pitchFamily="34" charset="-127"/>
              </a:endParaRPr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1427163" y="4229100"/>
            <a:ext cx="3973512" cy="1358900"/>
            <a:chOff x="899" y="2664"/>
            <a:chExt cx="2503" cy="856"/>
          </a:xfrm>
        </p:grpSpPr>
        <p:sp>
          <p:nvSpPr>
            <p:cNvPr id="39947" name="Text Box 26"/>
            <p:cNvSpPr txBox="1">
              <a:spLocks noChangeArrowheads="1"/>
            </p:cNvSpPr>
            <p:nvPr/>
          </p:nvSpPr>
          <p:spPr bwMode="auto">
            <a:xfrm>
              <a:off x="899" y="2792"/>
              <a:ext cx="905" cy="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ko-KR" sz="1400">
                  <a:latin typeface="Tahoma" pitchFamily="34" charset="0"/>
                  <a:ea typeface="Gulim" pitchFamily="34" charset="-127"/>
                </a:rPr>
                <a:t>write reply to</a:t>
              </a:r>
            </a:p>
            <a:p>
              <a:r>
                <a:rPr lang="en-US" altLang="ko-KR" sz="1400">
                  <a:solidFill>
                    <a:srgbClr val="FF0000"/>
                  </a:solidFill>
                  <a:latin typeface="Tahoma" pitchFamily="34" charset="0"/>
                  <a:ea typeface="Gulim" pitchFamily="34" charset="-127"/>
                </a:rPr>
                <a:t>serverSocket</a:t>
              </a:r>
            </a:p>
            <a:p>
              <a:r>
                <a:rPr lang="en-US" altLang="ko-KR" sz="1400">
                  <a:latin typeface="Tahoma" pitchFamily="34" charset="0"/>
                  <a:ea typeface="Gulim" pitchFamily="34" charset="-127"/>
                </a:rPr>
                <a:t>specifying client</a:t>
              </a:r>
            </a:p>
            <a:p>
              <a:r>
                <a:rPr lang="en-US" altLang="ko-KR" sz="1400">
                  <a:latin typeface="Tahoma" pitchFamily="34" charset="0"/>
                  <a:ea typeface="Gulim" pitchFamily="34" charset="-127"/>
                </a:rPr>
                <a:t>host address,</a:t>
              </a:r>
            </a:p>
            <a:p>
              <a:r>
                <a:rPr lang="en-US" altLang="ko-KR" sz="1400">
                  <a:latin typeface="Tahoma" pitchFamily="34" charset="0"/>
                  <a:ea typeface="Gulim" pitchFamily="34" charset="-127"/>
                </a:rPr>
                <a:t>port umber</a:t>
              </a:r>
              <a:endParaRPr lang="en-US" altLang="ko-KR">
                <a:latin typeface="Tahoma" pitchFamily="34" charset="0"/>
                <a:ea typeface="Gulim" pitchFamily="34" charset="-127"/>
              </a:endParaRPr>
            </a:p>
          </p:txBody>
        </p:sp>
        <p:sp>
          <p:nvSpPr>
            <p:cNvPr id="39948" name="Line 27"/>
            <p:cNvSpPr>
              <a:spLocks noChangeShapeType="1"/>
            </p:cNvSpPr>
            <p:nvPr/>
          </p:nvSpPr>
          <p:spPr bwMode="auto">
            <a:xfrm>
              <a:off x="1302" y="2664"/>
              <a:ext cx="0" cy="19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9949" name="Line 28"/>
            <p:cNvSpPr>
              <a:spLocks noChangeShapeType="1"/>
            </p:cNvSpPr>
            <p:nvPr/>
          </p:nvSpPr>
          <p:spPr bwMode="auto">
            <a:xfrm>
              <a:off x="1866" y="2970"/>
              <a:ext cx="1536" cy="18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021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15888"/>
            <a:ext cx="7772400" cy="844550"/>
          </a:xfrm>
        </p:spPr>
        <p:txBody>
          <a:bodyPr/>
          <a:lstStyle/>
          <a:p>
            <a:r>
              <a:rPr lang="en-US" altLang="ko-KR">
                <a:latin typeface="Tahoma" pitchFamily="34" charset="0"/>
                <a:ea typeface="Gulim" pitchFamily="34" charset="-127"/>
              </a:rPr>
              <a:t>UDPClient.java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196975"/>
            <a:ext cx="8458200" cy="5327650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ko-KR" sz="2000">
                <a:latin typeface="Tahoma" pitchFamily="34" charset="0"/>
                <a:ea typeface="Gulim" pitchFamily="34" charset="-127"/>
              </a:rPr>
              <a:t>import java.io.*;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000">
                <a:latin typeface="Tahoma" pitchFamily="34" charset="0"/>
                <a:ea typeface="Gulim" pitchFamily="34" charset="-127"/>
              </a:rPr>
              <a:t>import java.net.*;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 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class UDPClient {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    public static void main(String args[]) throws Exception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    {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 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      BufferedReader inFromUser =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        new BufferedReader(new InputStreamReader(System.in));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 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r>
              <a:rPr lang="en-US" altLang="ko-KR" sz="2000" b="1">
                <a:latin typeface="Tahoma" pitchFamily="34" charset="0"/>
                <a:ea typeface="Gulim" pitchFamily="34" charset="-127"/>
              </a:rPr>
              <a:t> </a:t>
            </a:r>
            <a:r>
              <a:rPr lang="en-US" altLang="ko-KR" sz="2000" b="1">
                <a:solidFill>
                  <a:srgbClr val="FF0000"/>
                </a:solidFill>
                <a:latin typeface="Tahoma" pitchFamily="34" charset="0"/>
                <a:ea typeface="Gulim" pitchFamily="34" charset="-127"/>
              </a:rPr>
              <a:t>     DatagramSocket clientSocket = new DatagramSocket();</a:t>
            </a:r>
            <a:r>
              <a:rPr lang="en-US" altLang="ko-KR" sz="2000" b="1">
                <a:latin typeface="Tahoma" pitchFamily="34" charset="0"/>
                <a:ea typeface="Gulim" pitchFamily="34" charset="-127"/>
              </a:rPr>
              <a:t> </a:t>
            </a:r>
            <a:br>
              <a:rPr lang="en-US" altLang="ko-KR" sz="2000" b="1"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 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r>
              <a:rPr lang="en-US" altLang="ko-KR" sz="2000" b="1">
                <a:solidFill>
                  <a:srgbClr val="FF0000"/>
                </a:solidFill>
                <a:latin typeface="Tahoma" pitchFamily="34" charset="0"/>
                <a:ea typeface="Gulim" pitchFamily="34" charset="-127"/>
              </a:rPr>
              <a:t>      InetAddress IPAddress = InetAddress.getByName("hostname");</a:t>
            </a:r>
            <a:r>
              <a:rPr lang="en-US" altLang="ko-KR" sz="2000">
                <a:latin typeface="Tahoma" pitchFamily="34" charset="0"/>
                <a:ea typeface="Gulim" pitchFamily="34" charset="-127"/>
              </a:rPr>
              <a:t>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 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      byte[] sendData = new byte[1024];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      byte[] receiveData = new byte[1024];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 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      String sentence = inFromUser.readLine();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 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      sendData = sentence.getBytes(); </a:t>
            </a:r>
            <a:endParaRPr lang="ko-KR" altLang="en-US" sz="2000">
              <a:latin typeface="Tahoma" pitchFamily="34" charset="0"/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6626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4450"/>
            <a:ext cx="7772400" cy="771525"/>
          </a:xfrm>
        </p:spPr>
        <p:txBody>
          <a:bodyPr/>
          <a:lstStyle/>
          <a:p>
            <a:r>
              <a:rPr lang="en-US" altLang="ko-KR">
                <a:latin typeface="Tahoma" pitchFamily="34" charset="0"/>
                <a:ea typeface="Gulim" pitchFamily="34" charset="-127"/>
              </a:rPr>
              <a:t>UDPClient.java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120775"/>
            <a:ext cx="8207375" cy="5187950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ko-KR" altLang="en-US" sz="2000">
                <a:latin typeface="Tahoma" pitchFamily="34" charset="0"/>
                <a:ea typeface="Gulim" pitchFamily="34" charset="-127"/>
              </a:rPr>
              <a:t>      </a:t>
            </a:r>
            <a:r>
              <a:rPr lang="en-US" altLang="ko-KR" sz="2000" b="1">
                <a:solidFill>
                  <a:srgbClr val="FF0000"/>
                </a:solidFill>
                <a:latin typeface="Tahoma" pitchFamily="34" charset="0"/>
                <a:ea typeface="Gulim" pitchFamily="34" charset="-127"/>
              </a:rPr>
              <a:t>DatagramPacket sendPacket = </a:t>
            </a:r>
            <a:br>
              <a:rPr lang="en-US" altLang="ko-KR" sz="2000" b="1">
                <a:solidFill>
                  <a:srgbClr val="FF0000"/>
                </a:solidFill>
                <a:latin typeface="Tahoma" pitchFamily="34" charset="0"/>
                <a:ea typeface="Gulim" pitchFamily="34" charset="-127"/>
              </a:rPr>
            </a:br>
            <a:r>
              <a:rPr lang="en-US" altLang="ko-KR" sz="2000" b="1">
                <a:solidFill>
                  <a:srgbClr val="FF0000"/>
                </a:solidFill>
                <a:latin typeface="Tahoma" pitchFamily="34" charset="0"/>
                <a:ea typeface="Gulim" pitchFamily="34" charset="-127"/>
              </a:rPr>
              <a:t>         new DatagramPacket(sendData, sendData.length, IPAddress, 9876); </a:t>
            </a:r>
            <a:br>
              <a:rPr lang="en-US" altLang="ko-KR" sz="2000" b="1">
                <a:solidFill>
                  <a:srgbClr val="FF0000"/>
                </a:solidFill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 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 </a:t>
            </a:r>
            <a:r>
              <a:rPr lang="en-US" altLang="ko-KR" sz="2000" b="1">
                <a:solidFill>
                  <a:srgbClr val="FF0000"/>
                </a:solidFill>
                <a:latin typeface="Tahoma" pitchFamily="34" charset="0"/>
                <a:ea typeface="Gulim" pitchFamily="34" charset="-127"/>
              </a:rPr>
              <a:t>clientSocket.send(sendPacket);</a:t>
            </a:r>
            <a:r>
              <a:rPr lang="en-US" altLang="ko-KR" sz="2000">
                <a:latin typeface="Tahoma" pitchFamily="34" charset="0"/>
                <a:ea typeface="Gulim" pitchFamily="34" charset="-127"/>
              </a:rPr>
              <a:t>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 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 DatagramPacket receivePacket =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         new DatagramPacket(receiveData, receiveData.length);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 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 </a:t>
            </a:r>
            <a:r>
              <a:rPr lang="en-US" altLang="ko-KR" sz="2000" b="1">
                <a:solidFill>
                  <a:srgbClr val="FF0000"/>
                </a:solidFill>
                <a:latin typeface="Tahoma" pitchFamily="34" charset="0"/>
                <a:ea typeface="Gulim" pitchFamily="34" charset="-127"/>
              </a:rPr>
              <a:t>clientSocket.receive(receivePacket);</a:t>
            </a:r>
            <a:r>
              <a:rPr lang="en-US" altLang="ko-KR" sz="2000">
                <a:latin typeface="Tahoma" pitchFamily="34" charset="0"/>
                <a:ea typeface="Gulim" pitchFamily="34" charset="-127"/>
              </a:rPr>
              <a:t>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 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 String modifiedSentence =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         new String(receivePacket.getData());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 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 System.out.println("FROM SERVER:" + modifiedSentence);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000">
                <a:latin typeface="Tahoma" pitchFamily="34" charset="0"/>
                <a:ea typeface="Gulim" pitchFamily="34" charset="-127"/>
              </a:rPr>
              <a:t>     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000">
                <a:latin typeface="Tahoma" pitchFamily="34" charset="0"/>
                <a:ea typeface="Gulim" pitchFamily="34" charset="-127"/>
              </a:rPr>
              <a:t>	 </a:t>
            </a:r>
            <a:r>
              <a:rPr lang="en-US" altLang="ko-KR" sz="2000" b="1">
                <a:solidFill>
                  <a:srgbClr val="FF0000"/>
                </a:solidFill>
                <a:latin typeface="Tahoma" pitchFamily="34" charset="0"/>
                <a:ea typeface="Gulim" pitchFamily="34" charset="-127"/>
              </a:rPr>
              <a:t>clientSocket.close(); </a:t>
            </a:r>
            <a:br>
              <a:rPr lang="en-US" altLang="ko-KR" sz="2000" b="1">
                <a:solidFill>
                  <a:srgbClr val="FF0000"/>
                </a:solidFill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 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    }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}</a:t>
            </a:r>
            <a:endParaRPr lang="ko-KR" altLang="en-US" sz="2000">
              <a:latin typeface="Tahoma" pitchFamily="34" charset="0"/>
              <a:ea typeface="Gulim" pitchFamily="34" charset="-127"/>
            </a:endParaRPr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latin typeface="Times New Roman" pitchFamily="18" charset="0"/>
            </a:endParaRPr>
          </a:p>
        </p:txBody>
      </p:sp>
      <p:sp>
        <p:nvSpPr>
          <p:cNvPr id="41989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FF78F1D-DD24-405A-8515-EFE2C7ADDD93}" type="slidenum">
              <a:rPr lang="en-US" altLang="en-US" sz="1400" smtClean="0"/>
              <a:pPr/>
              <a:t>42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2880370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88913"/>
            <a:ext cx="7772400" cy="803275"/>
          </a:xfrm>
        </p:spPr>
        <p:txBody>
          <a:bodyPr/>
          <a:lstStyle/>
          <a:p>
            <a:r>
              <a:rPr lang="en-US" altLang="ko-KR">
                <a:latin typeface="Tahoma" pitchFamily="34" charset="0"/>
                <a:ea typeface="Gulim" pitchFamily="34" charset="-127"/>
              </a:rPr>
              <a:t>UDPServer.java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196975"/>
            <a:ext cx="8496300" cy="5516563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ko-KR" sz="2000">
                <a:latin typeface="Tahoma" pitchFamily="34" charset="0"/>
                <a:ea typeface="Gulim" pitchFamily="34" charset="-127"/>
              </a:rPr>
              <a:t>import java.io.*;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000">
                <a:latin typeface="Tahoma" pitchFamily="34" charset="0"/>
                <a:ea typeface="Gulim" pitchFamily="34" charset="-127"/>
              </a:rPr>
              <a:t>import java.net.*;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 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000">
                <a:latin typeface="Tahoma" pitchFamily="34" charset="0"/>
                <a:ea typeface="Gulim" pitchFamily="34" charset="-127"/>
              </a:rPr>
              <a:t>class UDPServer {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  public static void main(String args[]) throws Exception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    {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 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      </a:t>
            </a:r>
            <a:r>
              <a:rPr lang="en-US" altLang="ko-KR" sz="2000" b="1">
                <a:solidFill>
                  <a:srgbClr val="FF0000"/>
                </a:solidFill>
                <a:latin typeface="Tahoma" pitchFamily="34" charset="0"/>
                <a:ea typeface="Gulim" pitchFamily="34" charset="-127"/>
              </a:rPr>
              <a:t>DatagramSocket serverSocket = new DatagramSocket(9876);</a:t>
            </a:r>
            <a:r>
              <a:rPr lang="en-US" altLang="ko-KR" sz="2000">
                <a:latin typeface="Tahoma" pitchFamily="34" charset="0"/>
                <a:ea typeface="Gulim" pitchFamily="34" charset="-127"/>
              </a:rPr>
              <a:t>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 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      byte[] receiveData = new byte[1024];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      byte[] sendData  = new byte[1024];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 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      while(true)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        {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 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          DatagramPacket receivePacket =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             new DatagramPacket(receiveData, receiveData.length);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 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          </a:t>
            </a:r>
            <a:r>
              <a:rPr lang="en-US" altLang="ko-KR" sz="2000" b="1">
                <a:solidFill>
                  <a:srgbClr val="FF0000"/>
                </a:solidFill>
                <a:latin typeface="Tahoma" pitchFamily="34" charset="0"/>
                <a:ea typeface="Gulim" pitchFamily="34" charset="-127"/>
              </a:rPr>
              <a:t>serverSocket.receive(receivePacket);</a:t>
            </a:r>
            <a:r>
              <a:rPr lang="en-US" altLang="ko-KR" sz="2000">
                <a:latin typeface="Tahoma" pitchFamily="34" charset="0"/>
                <a:ea typeface="Gulim" pitchFamily="34" charset="-127"/>
              </a:rPr>
              <a:t>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 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          String sentence = new String(receivePacket.getData()); </a:t>
            </a:r>
            <a:endParaRPr lang="ko-KR" altLang="en-US" sz="2000">
              <a:latin typeface="Tahoma" pitchFamily="34" charset="0"/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07045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23863"/>
            <a:ext cx="7772400" cy="844550"/>
          </a:xfrm>
        </p:spPr>
        <p:txBody>
          <a:bodyPr/>
          <a:lstStyle/>
          <a:p>
            <a:r>
              <a:rPr lang="en-US" altLang="ko-KR">
                <a:latin typeface="Tahoma" pitchFamily="34" charset="0"/>
                <a:ea typeface="Gulim" pitchFamily="34" charset="-127"/>
              </a:rPr>
              <a:t>UDPServer.java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0" y="1627188"/>
            <a:ext cx="9144000" cy="4754562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ko-KR" altLang="en-US" sz="2000">
                <a:latin typeface="Tahoma" pitchFamily="34" charset="0"/>
                <a:ea typeface="Gulim" pitchFamily="34" charset="-127"/>
              </a:rPr>
              <a:t>  </a:t>
            </a:r>
            <a:br>
              <a:rPr lang="ko-KR" altLang="en-US" sz="2000">
                <a:latin typeface="Tahoma" pitchFamily="34" charset="0"/>
                <a:ea typeface="Gulim" pitchFamily="34" charset="-127"/>
              </a:rPr>
            </a:br>
            <a:r>
              <a:rPr lang="ko-KR" altLang="en-US" sz="2000">
                <a:latin typeface="Tahoma" pitchFamily="34" charset="0"/>
                <a:ea typeface="Gulim" pitchFamily="34" charset="-127"/>
              </a:rPr>
              <a:t>   </a:t>
            </a:r>
            <a:r>
              <a:rPr lang="en-US" altLang="ko-KR" sz="2000" b="1">
                <a:solidFill>
                  <a:srgbClr val="FF0000"/>
                </a:solidFill>
                <a:latin typeface="Tahoma" pitchFamily="34" charset="0"/>
                <a:ea typeface="Gulim" pitchFamily="34" charset="-127"/>
              </a:rPr>
              <a:t>InetAddress IPAddress = receivePacket.getAddress();</a:t>
            </a:r>
            <a:r>
              <a:rPr lang="en-US" altLang="ko-KR" sz="2000">
                <a:latin typeface="Tahoma" pitchFamily="34" charset="0"/>
                <a:ea typeface="Gulim" pitchFamily="34" charset="-127"/>
              </a:rPr>
              <a:t>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 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   int port = receivePacket.getPort();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 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   String capitalizedSentence = sentence.toUpperCase();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000">
                <a:latin typeface="Tahoma" pitchFamily="34" charset="0"/>
                <a:ea typeface="Gulim" pitchFamily="34" charset="-127"/>
              </a:rPr>
              <a:t>        sendData = capitalizedSentence.getBytes();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 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   DatagramPacket sendPacket =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       new DatagramPacket(sendData, sendData.length, IPAddress, port);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r>
              <a:rPr lang="en-US" altLang="ko-KR" sz="2000">
                <a:latin typeface="Tahoma" pitchFamily="34" charset="0"/>
                <a:ea typeface="Gulim" pitchFamily="34" charset="-127"/>
              </a:rPr>
              <a:t> 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r>
              <a:rPr lang="en-US" altLang="ko-KR" sz="2000" b="1">
                <a:latin typeface="Tahoma" pitchFamily="34" charset="0"/>
                <a:ea typeface="Gulim" pitchFamily="34" charset="-127"/>
              </a:rPr>
              <a:t>    </a:t>
            </a:r>
            <a:r>
              <a:rPr lang="en-US" altLang="ko-KR" sz="2000" b="1">
                <a:solidFill>
                  <a:srgbClr val="FF0000"/>
                </a:solidFill>
                <a:latin typeface="Tahoma" pitchFamily="34" charset="0"/>
                <a:ea typeface="Gulim" pitchFamily="34" charset="-127"/>
              </a:rPr>
              <a:t>serverSocket.send(sendPacket);</a:t>
            </a:r>
            <a:r>
              <a:rPr lang="en-US" altLang="ko-KR" sz="2000" b="1">
                <a:latin typeface="Tahoma" pitchFamily="34" charset="0"/>
                <a:ea typeface="Gulim" pitchFamily="34" charset="-127"/>
              </a:rPr>
              <a:t> </a:t>
            </a:r>
            <a:br>
              <a:rPr lang="en-US" altLang="ko-KR" sz="2000" b="1">
                <a:latin typeface="Tahoma" pitchFamily="34" charset="0"/>
                <a:ea typeface="Gulim" pitchFamily="34" charset="-127"/>
              </a:rPr>
            </a:br>
            <a:endParaRPr lang="en-US" altLang="ko-KR" sz="2000" b="1">
              <a:latin typeface="Tahoma" pitchFamily="34" charset="0"/>
              <a:ea typeface="Gulim" pitchFamily="34" charset="-127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000">
                <a:latin typeface="Tahoma" pitchFamily="34" charset="0"/>
                <a:ea typeface="Gulim" pitchFamily="34" charset="-127"/>
              </a:rPr>
              <a:t>      }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000">
                <a:latin typeface="Tahoma" pitchFamily="34" charset="0"/>
                <a:ea typeface="Gulim" pitchFamily="34" charset="-127"/>
              </a:rPr>
              <a:t>   }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000">
                <a:latin typeface="Tahoma" pitchFamily="34" charset="0"/>
                <a:ea typeface="Gulim" pitchFamily="34" charset="-127"/>
              </a:rPr>
              <a:t>} </a:t>
            </a:r>
            <a:br>
              <a:rPr lang="en-US" altLang="ko-KR" sz="2000">
                <a:latin typeface="Tahoma" pitchFamily="34" charset="0"/>
                <a:ea typeface="Gulim" pitchFamily="34" charset="-127"/>
              </a:rPr>
            </a:br>
            <a:endParaRPr lang="ko-KR" altLang="en-US" sz="2000">
              <a:latin typeface="Tahoma" pitchFamily="34" charset="0"/>
              <a:ea typeface="Gulim" pitchFamily="34" charset="-127"/>
            </a:endParaRPr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latin typeface="Times New Roman" pitchFamily="18" charset="0"/>
            </a:endParaRPr>
          </a:p>
        </p:txBody>
      </p:sp>
      <p:sp>
        <p:nvSpPr>
          <p:cNvPr id="4403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CBC0220-9E9D-4020-8410-B37A435FA992}" type="slidenum">
              <a:rPr lang="en-US" altLang="en-US" sz="1400" smtClean="0"/>
              <a:pPr/>
              <a:t>44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30904346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404813"/>
            <a:ext cx="7772400" cy="1143000"/>
          </a:xfrm>
        </p:spPr>
        <p:txBody>
          <a:bodyPr/>
          <a:lstStyle/>
          <a:p>
            <a:r>
              <a:rPr lang="en-US" altLang="ko-KR" dirty="0">
                <a:latin typeface="Tahoma" pitchFamily="34" charset="0"/>
                <a:ea typeface="Gulim" pitchFamily="34" charset="-127"/>
              </a:rPr>
              <a:t>Summary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>
          <a:xfrm>
            <a:off x="827088" y="1390650"/>
            <a:ext cx="7580312" cy="4937125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Tahoma" pitchFamily="34" charset="0"/>
                <a:ea typeface="Gulim" pitchFamily="34" charset="-127"/>
              </a:rPr>
              <a:t>Socket programming is the most fundamental form of Client-Server distributed computing available for app. developers</a:t>
            </a:r>
          </a:p>
          <a:p>
            <a:r>
              <a:rPr lang="en-US" altLang="ko-KR" sz="2400" dirty="0">
                <a:latin typeface="Tahoma" pitchFamily="34" charset="0"/>
                <a:ea typeface="Gulim" pitchFamily="34" charset="-127"/>
              </a:rPr>
              <a:t>Can be used to develop client-server distributed applications (e.g. Messaging applications)</a:t>
            </a:r>
          </a:p>
          <a:p>
            <a:r>
              <a:rPr lang="en-US" altLang="ko-KR" sz="2400" dirty="0">
                <a:latin typeface="Tahoma" pitchFamily="34" charset="0"/>
                <a:ea typeface="Gulim" pitchFamily="34" charset="-127"/>
              </a:rPr>
              <a:t>However, most real-world distributed systems use more high level distributed computing technologies (E.g. Web services, EJBs) </a:t>
            </a:r>
          </a:p>
          <a:p>
            <a:r>
              <a:rPr lang="en-US" altLang="ko-KR" sz="2400" dirty="0">
                <a:latin typeface="Tahoma" pitchFamily="34" charset="0"/>
                <a:ea typeface="Gulim" pitchFamily="34" charset="-127"/>
              </a:rPr>
              <a:t>Yet the underlying communication mechanism of these high level Dist. Computing frameworks is socket communication</a:t>
            </a:r>
          </a:p>
          <a:p>
            <a:endParaRPr lang="en-US" altLang="ko-KR" sz="2400" dirty="0">
              <a:latin typeface="Tahoma" pitchFamily="34" charset="0"/>
              <a:ea typeface="Gulim" pitchFamily="34" charset="-127"/>
            </a:endParaRPr>
          </a:p>
          <a:p>
            <a:endParaRPr lang="en-US" altLang="ko-KR" sz="2400" dirty="0">
              <a:solidFill>
                <a:srgbClr val="002060"/>
              </a:solidFill>
              <a:latin typeface="Tahoma" pitchFamily="34" charset="0"/>
              <a:ea typeface="Gulim" pitchFamily="34" charset="-127"/>
            </a:endParaRPr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latin typeface="Times New Roman" pitchFamily="18" charset="0"/>
            </a:endParaRPr>
          </a:p>
        </p:txBody>
      </p:sp>
      <p:sp>
        <p:nvSpPr>
          <p:cNvPr id="4608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9A19BD2-0EE8-42A5-9327-B23CECA9598C}" type="slidenum">
              <a:rPr lang="en-US" altLang="en-US" sz="1400" smtClean="0"/>
              <a:pPr/>
              <a:t>45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1607508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Applications</a:t>
            </a:r>
          </a:p>
        </p:txBody>
      </p:sp>
      <p:sp>
        <p:nvSpPr>
          <p:cNvPr id="15364" name="Rectangle 4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>
            <a:normAutofit lnSpcReduction="10000"/>
          </a:bodyPr>
          <a:lstStyle/>
          <a:p>
            <a:r>
              <a:rPr lang="en-US" altLang="en-US" sz="2800" dirty="0"/>
              <a:t>TCP (Transmission control protocol)</a:t>
            </a:r>
          </a:p>
          <a:p>
            <a:pPr marL="114300" indent="0">
              <a:buNone/>
            </a:pPr>
            <a:r>
              <a:rPr lang="en-US" altLang="en-US" sz="2800" dirty="0"/>
              <a:t>   - Point to point chat applications, File 			transfer (FTP), Email (SMTP)</a:t>
            </a:r>
          </a:p>
          <a:p>
            <a:pPr marL="114300" indent="0">
              <a:buNone/>
            </a:pPr>
            <a:r>
              <a:rPr lang="en-US" altLang="en-US" sz="2200" dirty="0"/>
              <a:t>  -  </a:t>
            </a:r>
            <a:r>
              <a:rPr lang="en-US" altLang="en-US" sz="2800" dirty="0"/>
              <a:t>Used when there’s a requirement for 	guaranteed delivery</a:t>
            </a:r>
          </a:p>
          <a:p>
            <a:pPr marL="114300" indent="0">
              <a:buNone/>
            </a:pPr>
            <a:endParaRPr lang="en-US" altLang="en-US" sz="2800" dirty="0"/>
          </a:p>
          <a:p>
            <a:r>
              <a:rPr lang="en-US" altLang="en-US" sz="2800" dirty="0"/>
              <a:t>UDP (User datagram protocol) </a:t>
            </a:r>
          </a:p>
          <a:p>
            <a:pPr marL="411480" lvl="1" indent="0">
              <a:buNone/>
            </a:pPr>
            <a:r>
              <a:rPr lang="en-US" altLang="en-US" sz="2600" dirty="0"/>
              <a:t> – Streaming, Multicast/Broadcast</a:t>
            </a:r>
          </a:p>
          <a:p>
            <a:pPr marL="114300" indent="0">
              <a:buNone/>
            </a:pPr>
            <a:r>
              <a:rPr lang="en-US" altLang="en-US" sz="2800" dirty="0"/>
              <a:t>    - Useful when the speed of more important 		than the assurance of delivery </a:t>
            </a:r>
          </a:p>
          <a:p>
            <a:endParaRPr lang="en-US" altLang="en-US" sz="2000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371E6-AD42-4802-914B-98AE4CAF20A5}" type="slidenum">
              <a:rPr lang="en-US" altLang="en-US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257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4" grpId="0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Socket-eye view of the Internet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5029200"/>
            <a:ext cx="7772400" cy="1600200"/>
          </a:xfrm>
        </p:spPr>
        <p:txBody>
          <a:bodyPr/>
          <a:lstStyle/>
          <a:p>
            <a:r>
              <a:rPr lang="en-US" altLang="en-US"/>
              <a:t>Each host machine has an IP address</a:t>
            </a:r>
          </a:p>
          <a:p>
            <a:r>
              <a:rPr lang="en-US" altLang="en-US"/>
              <a:t>When a packet arrives at a host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F0B8-1E85-49A5-BDBF-F94F733D4EE4}" type="slidenum">
              <a:rPr lang="en-US" altLang="en-US"/>
              <a:pPr/>
              <a:t>6</a:t>
            </a:fld>
            <a:endParaRPr lang="en-US" altLang="en-US"/>
          </a:p>
        </p:txBody>
      </p:sp>
      <p:graphicFrame>
        <p:nvGraphicFramePr>
          <p:cNvPr id="14341" name="Object 5"/>
          <p:cNvGraphicFramePr>
            <a:graphicFrameLocks noChangeAspect="1"/>
          </p:cNvGraphicFramePr>
          <p:nvPr/>
        </p:nvGraphicFramePr>
        <p:xfrm>
          <a:off x="533400" y="1828800"/>
          <a:ext cx="1066800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22" name="Clip" r:id="rId3" imgW="1305000" imgH="1085760" progId="MS_ClipArt_Gallery.5">
                  <p:embed/>
                </p:oleObj>
              </mc:Choice>
              <mc:Fallback>
                <p:oleObj name="Clip" r:id="rId3" imgW="1305000" imgH="1085760" progId="MS_ClipArt_Gallery.5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828800"/>
                        <a:ext cx="1066800" cy="887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3" name="Object 7"/>
          <p:cNvGraphicFramePr>
            <a:graphicFrameLocks noChangeAspect="1"/>
          </p:cNvGraphicFramePr>
          <p:nvPr/>
        </p:nvGraphicFramePr>
        <p:xfrm>
          <a:off x="1143000" y="3505200"/>
          <a:ext cx="1066800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23" name="Clip" r:id="rId5" imgW="1305000" imgH="1085760" progId="MS_ClipArt_Gallery.5">
                  <p:embed/>
                </p:oleObj>
              </mc:Choice>
              <mc:Fallback>
                <p:oleObj name="Clip" r:id="rId5" imgW="1305000" imgH="1085760" progId="MS_ClipArt_Gallery.5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505200"/>
                        <a:ext cx="1066800" cy="887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5" name="Object 9"/>
          <p:cNvGraphicFramePr>
            <a:graphicFrameLocks noChangeAspect="1"/>
          </p:cNvGraphicFramePr>
          <p:nvPr/>
        </p:nvGraphicFramePr>
        <p:xfrm>
          <a:off x="3733800" y="2209800"/>
          <a:ext cx="1066800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24" name="Clip" r:id="rId6" imgW="1305000" imgH="1085760" progId="MS_ClipArt_Gallery.5">
                  <p:embed/>
                </p:oleObj>
              </mc:Choice>
              <mc:Fallback>
                <p:oleObj name="Clip" r:id="rId6" imgW="1305000" imgH="1085760" progId="MS_ClipArt_Gallery.5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2209800"/>
                        <a:ext cx="1066800" cy="887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1295400" y="1828800"/>
            <a:ext cx="2514600" cy="62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Ctr="1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400"/>
              <a:t>medellin.cs.columbia.edu</a:t>
            </a:r>
          </a:p>
          <a:p>
            <a:pPr>
              <a:spcBef>
                <a:spcPct val="50000"/>
              </a:spcBef>
            </a:pPr>
            <a:r>
              <a:rPr lang="en-US" altLang="en-US" sz="1400"/>
              <a:t>(128.59.21.14)</a:t>
            </a:r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2438400" y="3352800"/>
            <a:ext cx="2514600" cy="836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Ctr="1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400"/>
              <a:t>cluster.cs.columbia.edu</a:t>
            </a:r>
          </a:p>
          <a:p>
            <a:pPr>
              <a:spcBef>
                <a:spcPct val="50000"/>
              </a:spcBef>
            </a:pPr>
            <a:r>
              <a:rPr lang="en-US" altLang="en-US" sz="1400"/>
              <a:t>(128.59.21.14,  128.59.16.7, 128.59.16.5, 128.59.16.4)</a:t>
            </a:r>
          </a:p>
        </p:txBody>
      </p:sp>
      <p:graphicFrame>
        <p:nvGraphicFramePr>
          <p:cNvPr id="14350" name="Object 14"/>
          <p:cNvGraphicFramePr>
            <a:graphicFrameLocks noChangeAspect="1"/>
          </p:cNvGraphicFramePr>
          <p:nvPr/>
        </p:nvGraphicFramePr>
        <p:xfrm>
          <a:off x="1295400" y="3657600"/>
          <a:ext cx="1066800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25" name="Clip" r:id="rId7" imgW="1305000" imgH="1085760" progId="MS_ClipArt_Gallery.5">
                  <p:embed/>
                </p:oleObj>
              </mc:Choice>
              <mc:Fallback>
                <p:oleObj name="Clip" r:id="rId7" imgW="1305000" imgH="1085760" progId="MS_ClipArt_Gallery.5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657600"/>
                        <a:ext cx="1066800" cy="887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51" name="Object 15"/>
          <p:cNvGraphicFramePr>
            <a:graphicFrameLocks noChangeAspect="1"/>
          </p:cNvGraphicFramePr>
          <p:nvPr/>
        </p:nvGraphicFramePr>
        <p:xfrm>
          <a:off x="1447800" y="3810000"/>
          <a:ext cx="1066800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26" name="Clip" r:id="rId8" imgW="1305000" imgH="1085760" progId="MS_ClipArt_Gallery.5">
                  <p:embed/>
                </p:oleObj>
              </mc:Choice>
              <mc:Fallback>
                <p:oleObj name="Clip" r:id="rId8" imgW="1305000" imgH="1085760" progId="MS_ClipArt_Gallery.5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810000"/>
                        <a:ext cx="1066800" cy="887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52" name="Object 16"/>
          <p:cNvGraphicFramePr>
            <a:graphicFrameLocks noChangeAspect="1"/>
          </p:cNvGraphicFramePr>
          <p:nvPr/>
        </p:nvGraphicFramePr>
        <p:xfrm>
          <a:off x="1600200" y="3962400"/>
          <a:ext cx="1066800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27" name="Clip" r:id="rId9" imgW="1305000" imgH="1085760" progId="MS_ClipArt_Gallery.5">
                  <p:embed/>
                </p:oleObj>
              </mc:Choice>
              <mc:Fallback>
                <p:oleObj name="Clip" r:id="rId9" imgW="1305000" imgH="1085760" progId="MS_ClipArt_Gallery.5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3962400"/>
                        <a:ext cx="1066800" cy="887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53" name="Text Box 17"/>
          <p:cNvSpPr txBox="1">
            <a:spLocks noChangeArrowheads="1"/>
          </p:cNvSpPr>
          <p:nvPr/>
        </p:nvSpPr>
        <p:spPr bwMode="auto">
          <a:xfrm>
            <a:off x="4495800" y="2667000"/>
            <a:ext cx="2514600" cy="62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Ctr="1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400"/>
              <a:t>newworld.cs.umass.edu</a:t>
            </a:r>
          </a:p>
          <a:p>
            <a:pPr>
              <a:spcBef>
                <a:spcPct val="50000"/>
              </a:spcBef>
            </a:pPr>
            <a:r>
              <a:rPr lang="en-US" altLang="en-US" sz="1400"/>
              <a:t>(128.119.245.93)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Ports</a:t>
            </a:r>
          </a:p>
        </p:txBody>
      </p:sp>
      <p:graphicFrame>
        <p:nvGraphicFramePr>
          <p:cNvPr id="5124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5638800" y="1295400"/>
          <a:ext cx="3124200" cy="260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3" name="Clip" r:id="rId3" imgW="1305000" imgH="1085760" progId="MS_ClipArt_Gallery.5">
                  <p:embed/>
                </p:oleObj>
              </mc:Choice>
              <mc:Fallback>
                <p:oleObj name="Clip" r:id="rId3" imgW="1305000" imgH="1085760" progId="MS_ClipArt_Gallery.5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1295400"/>
                        <a:ext cx="3124200" cy="2600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E7E06-5F70-4DEE-8B58-1AB01CE326DB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5136" name="Rectangle 16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371600"/>
            <a:ext cx="4191000" cy="4800600"/>
          </a:xfrm>
        </p:spPr>
        <p:txBody>
          <a:bodyPr/>
          <a:lstStyle/>
          <a:p>
            <a:r>
              <a:rPr lang="en-US" altLang="en-US" dirty="0"/>
              <a:t>Each host has 65,536 ports</a:t>
            </a:r>
          </a:p>
          <a:p>
            <a:r>
              <a:rPr lang="en-US" altLang="en-US" dirty="0"/>
              <a:t>Some ports are </a:t>
            </a:r>
            <a:r>
              <a:rPr lang="en-US" altLang="en-US" i="1" dirty="0"/>
              <a:t>reserved for specific apps</a:t>
            </a:r>
          </a:p>
          <a:p>
            <a:pPr lvl="1"/>
            <a:r>
              <a:rPr lang="en-US" altLang="en-US" dirty="0"/>
              <a:t>20,21: FTP</a:t>
            </a:r>
          </a:p>
          <a:p>
            <a:pPr lvl="1"/>
            <a:r>
              <a:rPr lang="en-US" altLang="en-US" dirty="0"/>
              <a:t>23: Telnet</a:t>
            </a:r>
          </a:p>
          <a:p>
            <a:pPr lvl="1"/>
            <a:r>
              <a:rPr lang="en-US" altLang="en-US" dirty="0"/>
              <a:t>80: HTTP</a:t>
            </a:r>
          </a:p>
          <a:p>
            <a:pPr lvl="1"/>
            <a:r>
              <a:rPr lang="en-US" altLang="en-US" dirty="0"/>
              <a:t>see RFC 1700 (about 2000 ports are reserved)</a:t>
            </a:r>
          </a:p>
          <a:p>
            <a:pPr>
              <a:buFont typeface="ZapfDingbats" pitchFamily="82" charset="2"/>
              <a:buNone/>
            </a:pPr>
            <a:endParaRPr lang="en-US" altLang="en-US" dirty="0"/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4648200" y="1752600"/>
            <a:ext cx="1600200" cy="401638"/>
          </a:xfrm>
          <a:prstGeom prst="rect">
            <a:avLst/>
          </a:prstGeom>
          <a:solidFill>
            <a:srgbClr val="FFFFFF"/>
          </a:solidFill>
          <a:ln w="349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1800"/>
              <a:t>Port 0</a:t>
            </a: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4648200" y="2209800"/>
            <a:ext cx="1600200" cy="401638"/>
          </a:xfrm>
          <a:prstGeom prst="rect">
            <a:avLst/>
          </a:prstGeom>
          <a:solidFill>
            <a:srgbClr val="FFFFFF"/>
          </a:solidFill>
          <a:ln w="349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1800"/>
              <a:t>Port 1</a:t>
            </a:r>
          </a:p>
        </p:txBody>
      </p:sp>
      <p:sp>
        <p:nvSpPr>
          <p:cNvPr id="5129" name="Text Box 9"/>
          <p:cNvSpPr txBox="1">
            <a:spLocks noChangeArrowheads="1"/>
          </p:cNvSpPr>
          <p:nvPr/>
        </p:nvSpPr>
        <p:spPr bwMode="auto">
          <a:xfrm>
            <a:off x="4648200" y="3124200"/>
            <a:ext cx="1524000" cy="401638"/>
          </a:xfrm>
          <a:prstGeom prst="rect">
            <a:avLst/>
          </a:prstGeom>
          <a:solidFill>
            <a:srgbClr val="FFFFFF"/>
          </a:solidFill>
          <a:ln w="349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1800"/>
              <a:t>Port 65535</a:t>
            </a:r>
          </a:p>
        </p:txBody>
      </p:sp>
      <p:grpSp>
        <p:nvGrpSpPr>
          <p:cNvPr id="5137" name="Group 17"/>
          <p:cNvGrpSpPr>
            <a:grpSpLocks noChangeAspect="1"/>
          </p:cNvGrpSpPr>
          <p:nvPr/>
        </p:nvGrpSpPr>
        <p:grpSpPr bwMode="auto">
          <a:xfrm>
            <a:off x="5486400" y="2667000"/>
            <a:ext cx="92075" cy="369888"/>
            <a:chOff x="4656" y="1776"/>
            <a:chExt cx="96" cy="384"/>
          </a:xfrm>
        </p:grpSpPr>
        <p:sp>
          <p:nvSpPr>
            <p:cNvPr id="5130" name="Oval 10"/>
            <p:cNvSpPr>
              <a:spLocks noChangeAspect="1" noChangeArrowheads="1"/>
            </p:cNvSpPr>
            <p:nvPr/>
          </p:nvSpPr>
          <p:spPr bwMode="auto">
            <a:xfrm>
              <a:off x="4656" y="1776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1" name="Oval 11"/>
            <p:cNvSpPr>
              <a:spLocks noChangeAspect="1" noChangeArrowheads="1"/>
            </p:cNvSpPr>
            <p:nvPr/>
          </p:nvSpPr>
          <p:spPr bwMode="auto">
            <a:xfrm>
              <a:off x="4656" y="1920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2" name="Oval 12"/>
            <p:cNvSpPr>
              <a:spLocks noChangeAspect="1" noChangeArrowheads="1"/>
            </p:cNvSpPr>
            <p:nvPr/>
          </p:nvSpPr>
          <p:spPr bwMode="auto">
            <a:xfrm>
              <a:off x="4656" y="2064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138" name="Line 18"/>
          <p:cNvSpPr>
            <a:spLocks noChangeShapeType="1"/>
          </p:cNvSpPr>
          <p:nvPr/>
        </p:nvSpPr>
        <p:spPr bwMode="auto">
          <a:xfrm>
            <a:off x="4267200" y="1981200"/>
            <a:ext cx="0" cy="4111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5141" name="AutoShape 21"/>
          <p:cNvCxnSpPr>
            <a:cxnSpLocks noChangeShapeType="1"/>
            <a:stCxn id="5128" idx="1"/>
            <a:endCxn id="5138" idx="1"/>
          </p:cNvCxnSpPr>
          <p:nvPr/>
        </p:nvCxnSpPr>
        <p:spPr bwMode="auto">
          <a:xfrm flipH="1">
            <a:off x="4267200" y="2411413"/>
            <a:ext cx="363538" cy="0"/>
          </a:xfrm>
          <a:prstGeom prst="straightConnector1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46" name="Line 26"/>
          <p:cNvSpPr>
            <a:spLocks noChangeShapeType="1"/>
          </p:cNvSpPr>
          <p:nvPr/>
        </p:nvSpPr>
        <p:spPr bwMode="auto">
          <a:xfrm flipH="1">
            <a:off x="3886200" y="2413000"/>
            <a:ext cx="381000" cy="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47" name="Line 27"/>
          <p:cNvSpPr>
            <a:spLocks noChangeShapeType="1"/>
          </p:cNvSpPr>
          <p:nvPr/>
        </p:nvSpPr>
        <p:spPr bwMode="auto">
          <a:xfrm>
            <a:off x="4267200" y="2286000"/>
            <a:ext cx="0" cy="10048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49" name="Line 29"/>
          <p:cNvSpPr>
            <a:spLocks noChangeShapeType="1"/>
          </p:cNvSpPr>
          <p:nvPr/>
        </p:nvSpPr>
        <p:spPr bwMode="auto">
          <a:xfrm flipH="1">
            <a:off x="4267200" y="1981200"/>
            <a:ext cx="381000" cy="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50" name="Line 30"/>
          <p:cNvSpPr>
            <a:spLocks noChangeShapeType="1"/>
          </p:cNvSpPr>
          <p:nvPr/>
        </p:nvSpPr>
        <p:spPr bwMode="auto">
          <a:xfrm flipH="1">
            <a:off x="4267200" y="3276600"/>
            <a:ext cx="381000" cy="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52" name="Rectangle 32"/>
          <p:cNvSpPr>
            <a:spLocks noChangeArrowheads="1"/>
          </p:cNvSpPr>
          <p:nvPr/>
        </p:nvSpPr>
        <p:spPr bwMode="auto">
          <a:xfrm>
            <a:off x="3505200" y="3810000"/>
            <a:ext cx="52578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</a:pPr>
            <a:endParaRPr lang="en-US" altLang="en-US" sz="2800">
              <a:latin typeface="Comic Sans MS" pitchFamily="66" charset="0"/>
            </a:endParaRPr>
          </a:p>
        </p:txBody>
      </p:sp>
      <p:sp>
        <p:nvSpPr>
          <p:cNvPr id="5153" name="Rectangle 33"/>
          <p:cNvSpPr>
            <a:spLocks noChangeArrowheads="1"/>
          </p:cNvSpPr>
          <p:nvPr/>
        </p:nvSpPr>
        <p:spPr bwMode="auto">
          <a:xfrm>
            <a:off x="3581400" y="3886200"/>
            <a:ext cx="51054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en-US">
                <a:latin typeface="Comic Sans MS" pitchFamily="66" charset="0"/>
              </a:rPr>
              <a:t>A socket provides an interface to send data to/from the network through a port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Addresses, Ports and Sockets</a:t>
            </a:r>
          </a:p>
        </p:txBody>
      </p:sp>
      <p:sp>
        <p:nvSpPr>
          <p:cNvPr id="15364" name="Rectangle 4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>
            <a:normAutofit lnSpcReduction="10000"/>
          </a:bodyPr>
          <a:lstStyle/>
          <a:p>
            <a:r>
              <a:rPr lang="en-US" altLang="en-US" sz="2800" dirty="0"/>
              <a:t>In TCP, only one application (process) can listen to a port</a:t>
            </a:r>
          </a:p>
          <a:p>
            <a:r>
              <a:rPr lang="en-US" altLang="en-US" sz="2800" dirty="0"/>
              <a:t>In UDP Multiple applications (processes) may listen to incoming messages on a single port</a:t>
            </a:r>
          </a:p>
          <a:p>
            <a:r>
              <a:rPr lang="en-US" altLang="en-US" sz="2800" dirty="0"/>
              <a:t>Like apartments and mailboxes</a:t>
            </a:r>
          </a:p>
          <a:p>
            <a:pPr lvl="1"/>
            <a:r>
              <a:rPr lang="en-US" altLang="en-US" sz="2400" dirty="0"/>
              <a:t>You are the application</a:t>
            </a:r>
          </a:p>
          <a:p>
            <a:pPr lvl="1"/>
            <a:r>
              <a:rPr lang="en-US" altLang="en-US" sz="2400" dirty="0"/>
              <a:t>Your apartment building address is the address</a:t>
            </a:r>
          </a:p>
          <a:p>
            <a:pPr lvl="1"/>
            <a:r>
              <a:rPr lang="en-US" altLang="en-US" sz="2400" dirty="0"/>
              <a:t>Your mailbox is the port</a:t>
            </a:r>
          </a:p>
          <a:p>
            <a:pPr lvl="1"/>
            <a:r>
              <a:rPr lang="en-US" altLang="en-US" sz="2400" dirty="0"/>
              <a:t>The post-office is the network</a:t>
            </a:r>
          </a:p>
          <a:p>
            <a:pPr lvl="1"/>
            <a:r>
              <a:rPr lang="en-US" altLang="en-US" sz="2400" dirty="0"/>
              <a:t>Each family (process) of the apartment complex (computer) communicates with some same mailbox (port)  </a:t>
            </a:r>
          </a:p>
          <a:p>
            <a:pPr marL="411480" lvl="1" indent="0">
              <a:buNone/>
            </a:pPr>
            <a:endParaRPr lang="en-US" altLang="en-US" sz="2000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371E6-AD42-4802-914B-98AE4CAF20A5}" type="slidenum">
              <a:rPr lang="en-US" altLang="en-US"/>
              <a:pPr/>
              <a:t>8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4" grpId="0" uiExpand="1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ahoma" pitchFamily="34" charset="0"/>
                <a:ea typeface="Gulim" pitchFamily="34" charset="-127"/>
              </a:rPr>
              <a:t>TCP Sockets</a:t>
            </a:r>
          </a:p>
        </p:txBody>
      </p:sp>
      <p:pic>
        <p:nvPicPr>
          <p:cNvPr id="17411" name="Picture 5" descr="welcomeSocke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1981200"/>
            <a:ext cx="8174037" cy="3062287"/>
          </a:xfrm>
          <a:noFill/>
        </p:spPr>
      </p:pic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latin typeface="Times New Roman" pitchFamily="18" charset="0"/>
            </a:endParaRPr>
          </a:p>
        </p:txBody>
      </p:sp>
      <p:sp>
        <p:nvSpPr>
          <p:cNvPr id="17414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1186266-DCF4-43B6-88B9-72A945321BF2}" type="slidenum">
              <a:rPr lang="en-US" altLang="en-US" sz="1400" smtClean="0"/>
              <a:pPr/>
              <a:t>9</a:t>
            </a:fld>
            <a:endParaRPr lang="en-US" altLang="en-US" sz="1400"/>
          </a:p>
        </p:txBody>
      </p:sp>
      <p:sp>
        <p:nvSpPr>
          <p:cNvPr id="17412" name="Text Box 8"/>
          <p:cNvSpPr txBox="1">
            <a:spLocks noChangeArrowheads="1"/>
          </p:cNvSpPr>
          <p:nvPr/>
        </p:nvSpPr>
        <p:spPr bwMode="auto">
          <a:xfrm>
            <a:off x="1116013" y="5445125"/>
            <a:ext cx="76327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ko-KR" sz="1800" b="1">
                <a:ea typeface="Gulim" pitchFamily="34" charset="-127"/>
              </a:rPr>
              <a:t>Client socket, welcoming socket (passive) and connection socket (active)</a:t>
            </a:r>
          </a:p>
        </p:txBody>
      </p:sp>
    </p:spTree>
    <p:extLst>
      <p:ext uri="{BB962C8B-B14F-4D97-AF65-F5344CB8AC3E}">
        <p14:creationId xmlns:p14="http://schemas.microsoft.com/office/powerpoint/2010/main" val="1739029764"/>
      </p:ext>
    </p:extLst>
  </p:cSld>
  <p:clrMapOvr>
    <a:masterClrMapping/>
  </p:clrMapOvr>
</p:sld>
</file>

<file path=ppt/theme/theme1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C-Recording-Template" id="{61923BB6-E458-F746-8336-3A9F47D7ABC4}" vid="{04308E40-E498-604D-8617-AE89786282E4}"/>
    </a:ext>
  </a:extLst>
</a:theme>
</file>

<file path=ppt/theme/theme10.xml><?xml version="1.0" encoding="utf-8"?>
<a:theme xmlns:a="http://schemas.openxmlformats.org/drawingml/2006/main" name="8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C-Recording-Template" id="{61923BB6-E458-F746-8336-3A9F47D7ABC4}" vid="{67363D83-B63A-8F4B-A801-37AE1F384D4A}"/>
    </a:ext>
  </a:extLst>
</a:theme>
</file>

<file path=ppt/theme/theme1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OC-Recording-Template-3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C-Recording-Template" id="{61923BB6-E458-F746-8336-3A9F47D7ABC4}" vid="{0ADA22D7-1419-3845-8D29-B62407BFDB29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C-Recording-Template" id="{61923BB6-E458-F746-8336-3A9F47D7ABC4}" vid="{697F712C-D9D7-234A-BD89-5F1AA8A78863}"/>
    </a:ext>
  </a:extLst>
</a:theme>
</file>

<file path=ppt/theme/theme4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C-Recording-Template" id="{61923BB6-E458-F746-8336-3A9F47D7ABC4}" vid="{F21B0526-E82B-EF46-8CA1-7BB58FF96C3F}"/>
    </a:ext>
  </a:extLst>
</a:theme>
</file>

<file path=ppt/theme/theme5.xml><?xml version="1.0" encoding="utf-8"?>
<a:theme xmlns:a="http://schemas.openxmlformats.org/drawingml/2006/main" name="9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C-Recording-Template" id="{61923BB6-E458-F746-8336-3A9F47D7ABC4}" vid="{F1813D85-B9F6-9247-BDA2-5B134BCD4EDF}"/>
    </a:ext>
  </a:extLst>
</a:theme>
</file>

<file path=ppt/theme/theme6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C-Recording-Template" id="{61923BB6-E458-F746-8336-3A9F47D7ABC4}" vid="{14BF16EC-D1F1-8A4C-9AC6-DCFF109D1430}"/>
    </a:ext>
  </a:extLst>
</a:theme>
</file>

<file path=ppt/theme/theme7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C-Recording-Template" id="{61923BB6-E458-F746-8336-3A9F47D7ABC4}" vid="{8D59D8E6-ED84-934F-A1D7-EDB1A0A9A9FE}"/>
    </a:ext>
  </a:extLst>
</a:theme>
</file>

<file path=ppt/theme/theme8.xml><?xml version="1.0" encoding="utf-8"?>
<a:theme xmlns:a="http://schemas.openxmlformats.org/drawingml/2006/main" name="6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C-Recording-Template" id="{61923BB6-E458-F746-8336-3A9F47D7ABC4}" vid="{BB30CBEF-6EA0-9141-B10B-A29967AFFBB2}"/>
    </a:ext>
  </a:extLst>
</a:theme>
</file>

<file path=ppt/theme/theme9.xml><?xml version="1.0" encoding="utf-8"?>
<a:theme xmlns:a="http://schemas.openxmlformats.org/drawingml/2006/main" name="7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C-Recording-Template" id="{61923BB6-E458-F746-8336-3A9F47D7ABC4}" vid="{F9351B03-C511-BD46-B7C4-65BBCDCDDBB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 3 - Linear Regression</Template>
  <TotalTime>5152</TotalTime>
  <Words>1580</Words>
  <Application>Microsoft Office PowerPoint</Application>
  <PresentationFormat>On-screen Show (4:3)</PresentationFormat>
  <Paragraphs>483</Paragraphs>
  <Slides>45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10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66" baseType="lpstr">
      <vt:lpstr>Gulim</vt:lpstr>
      <vt:lpstr>Arial</vt:lpstr>
      <vt:lpstr>Calibri</vt:lpstr>
      <vt:lpstr>Comic Sans MS</vt:lpstr>
      <vt:lpstr>Courier New</vt:lpstr>
      <vt:lpstr>Tahoma</vt:lpstr>
      <vt:lpstr>Times New Roman</vt:lpstr>
      <vt:lpstr>Wingdings</vt:lpstr>
      <vt:lpstr>ZapfDingbats</vt:lpstr>
      <vt:lpstr>4_Custom Design</vt:lpstr>
      <vt:lpstr>FOC-Recording-Template-3</vt:lpstr>
      <vt:lpstr>Custom Design</vt:lpstr>
      <vt:lpstr>1_Custom Design</vt:lpstr>
      <vt:lpstr>9_Custom Design</vt:lpstr>
      <vt:lpstr>3_Custom Design</vt:lpstr>
      <vt:lpstr>5_Custom Design</vt:lpstr>
      <vt:lpstr>6_Custom Design</vt:lpstr>
      <vt:lpstr>7_Custom Design</vt:lpstr>
      <vt:lpstr>8_Custom Design</vt:lpstr>
      <vt:lpstr>Clip</vt:lpstr>
      <vt:lpstr>Visio.Drawing.5</vt:lpstr>
      <vt:lpstr>Lecture 3 : Introduction to Socket Programming</vt:lpstr>
      <vt:lpstr>What is a socket?</vt:lpstr>
      <vt:lpstr>TCP/IP Stack</vt:lpstr>
      <vt:lpstr>Two essential types of sockets</vt:lpstr>
      <vt:lpstr>Applications</vt:lpstr>
      <vt:lpstr>A Socket-eye view of the Internet</vt:lpstr>
      <vt:lpstr>Ports</vt:lpstr>
      <vt:lpstr>Addresses, Ports and Sockets</vt:lpstr>
      <vt:lpstr>TCP Sockets</vt:lpstr>
      <vt:lpstr>Connection setup </vt:lpstr>
      <vt:lpstr>Dealing with blocking</vt:lpstr>
      <vt:lpstr>Java Sockets Programming</vt:lpstr>
      <vt:lpstr>Classes</vt:lpstr>
      <vt:lpstr>InetAddress class</vt:lpstr>
      <vt:lpstr>PowerPoint Presentation</vt:lpstr>
      <vt:lpstr>Socket class</vt:lpstr>
      <vt:lpstr>JAVA TCP Sockets</vt:lpstr>
      <vt:lpstr>Socket Constructors</vt:lpstr>
      <vt:lpstr>Socket Methods</vt:lpstr>
      <vt:lpstr>Socket I/O</vt:lpstr>
      <vt:lpstr>InputStream Basics</vt:lpstr>
      <vt:lpstr>OutputStream Basics</vt:lpstr>
      <vt:lpstr>ServerSocket Class (TCP Passive Socket)</vt:lpstr>
      <vt:lpstr>ServerSocket Methods</vt:lpstr>
      <vt:lpstr>Socket programming with TCP</vt:lpstr>
      <vt:lpstr>Client/server socket interaction: TCP</vt:lpstr>
      <vt:lpstr>TCPClient.java</vt:lpstr>
      <vt:lpstr>TCPClient.java</vt:lpstr>
      <vt:lpstr>TCPServer.java</vt:lpstr>
      <vt:lpstr>TCPServer.java</vt:lpstr>
      <vt:lpstr>UDP Sockets</vt:lpstr>
      <vt:lpstr>Socket Programming with UDP </vt:lpstr>
      <vt:lpstr>JAVA UDP Sockets</vt:lpstr>
      <vt:lpstr>DatagramSocket Constructors</vt:lpstr>
      <vt:lpstr>Datagram Methods</vt:lpstr>
      <vt:lpstr>Datagram Packet</vt:lpstr>
      <vt:lpstr>DatagramPacket Constructors</vt:lpstr>
      <vt:lpstr>DatagramPacket methods</vt:lpstr>
      <vt:lpstr>Example: Java client (UDP)</vt:lpstr>
      <vt:lpstr>Client/server socket interaction: UDP</vt:lpstr>
      <vt:lpstr>UDPClient.java</vt:lpstr>
      <vt:lpstr>UDPClient.java</vt:lpstr>
      <vt:lpstr>UDPServer.java</vt:lpstr>
      <vt:lpstr>UDPServer.java</vt:lpstr>
      <vt:lpstr>Summary</vt:lpstr>
    </vt:vector>
  </TitlesOfParts>
  <Company>EE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Socket Programming</dc:title>
  <dc:creator>Dan Rubenstein</dc:creator>
  <cp:lastModifiedBy>Dharshana Kasthurirathna</cp:lastModifiedBy>
  <cp:revision>40</cp:revision>
  <dcterms:created xsi:type="dcterms:W3CDTF">2000-09-01T22:12:12Z</dcterms:created>
  <dcterms:modified xsi:type="dcterms:W3CDTF">2021-02-26T05:59:46Z</dcterms:modified>
</cp:coreProperties>
</file>